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9.xml" ContentType="application/vnd.openxmlformats-officedocument.drawingml.chart+xml"/>
  <Override PartName="/ppt/slideLayouts/slideLayout10.xml" ContentType="application/vnd.openxmlformats-officedocument.presentationml.slideLayout+xml"/>
  <Default Extension="gif" ContentType="image/gif"/>
  <Override PartName="/ppt/charts/chart6.xml" ContentType="application/vnd.openxmlformats-officedocument.drawingml.chart+xml"/>
  <Override PartName="/ppt/charts/chart7.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charts/chart8.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92" r:id="rId3"/>
    <p:sldId id="296" r:id="rId4"/>
    <p:sldId id="270" r:id="rId5"/>
    <p:sldId id="313" r:id="rId6"/>
    <p:sldId id="264" r:id="rId7"/>
    <p:sldId id="272" r:id="rId8"/>
    <p:sldId id="266" r:id="rId9"/>
    <p:sldId id="283" r:id="rId10"/>
    <p:sldId id="284" r:id="rId11"/>
    <p:sldId id="285" r:id="rId12"/>
    <p:sldId id="286" r:id="rId13"/>
    <p:sldId id="288" r:id="rId14"/>
    <p:sldId id="289" r:id="rId15"/>
    <p:sldId id="290" r:id="rId16"/>
    <p:sldId id="281" r:id="rId17"/>
    <p:sldId id="282" r:id="rId18"/>
    <p:sldId id="262" r:id="rId19"/>
    <p:sldId id="293" r:id="rId20"/>
    <p:sldId id="294" r:id="rId21"/>
    <p:sldId id="298" r:id="rId22"/>
    <p:sldId id="299" r:id="rId23"/>
    <p:sldId id="280" r:id="rId24"/>
    <p:sldId id="307" r:id="rId25"/>
    <p:sldId id="308" r:id="rId26"/>
    <p:sldId id="304" r:id="rId27"/>
    <p:sldId id="305" r:id="rId28"/>
    <p:sldId id="274" r:id="rId29"/>
    <p:sldId id="276" r:id="rId30"/>
    <p:sldId id="277" r:id="rId31"/>
    <p:sldId id="278" r:id="rId32"/>
    <p:sldId id="316" r:id="rId33"/>
    <p:sldId id="317" r:id="rId34"/>
    <p:sldId id="297" r:id="rId35"/>
    <p:sldId id="311" r:id="rId36"/>
    <p:sldId id="301"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FFB9"/>
    <a:srgbClr val="FFFFC5"/>
    <a:srgbClr val="FFFFB3"/>
    <a:srgbClr val="FFFF99"/>
    <a:srgbClr val="FEF1E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158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73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oleObject" Target="file:///C:\Users\DirPolitic\Documents\MINSA(R)\INFORMACION%20MINISTRO(ESTRUCTURA%20DE%20REGIONES)\analisis%20de%20situacion\tabulador.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DirPolitic\Documents\MINSA(R)\INFORMACION%20MINISTRO(ESTRUCTURA%20DE%20REGIONES)\analisis%20de%20situacion\tabulador.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Worksheet%20in%20Extensio_n%20de%20CoberturaJDV5-1.ppt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Macintosh%20HD:Users:zelyvalverde:Documents:ODM:Indicador..MILENIO%202011.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Macintosh%20HD:Users:zelyvalverde:Documents:EXTENSI&#211;N%20DE%20COBERTURA:Mortalidad%20por%20&#225;rea%20Urbano%20y%20Rural%202011.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Macintosh%20HD:Users:zelyvalverde:Documents:EXTENSI&#211;N%20DE%20COBERTURA:Mortalidad%20materna%20tasas%20y%20causas%20de%20las%20comarcas.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Macintosh%20HD:Users:zelyvalverde:Documents:EXTENSI&#211;N%20DE%20COBERTURA:Mortalidad%20materna%20tasas%20y%20causas%20de%20las%20comarcas.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Macintosh%20HD:Users:zelyvalverde:Documents:ODM:Indicador..MILENIO%202011.xlsx" TargetMode="External"/></Relationships>
</file>

<file path=ppt/charts/_rels/chart9.xml.rels><?xml version="1.0" encoding="UTF-8" standalone="yes"?>
<Relationships xmlns="http://schemas.openxmlformats.org/package/2006/relationships"><Relationship Id="rId2" Type="http://schemas.openxmlformats.org/officeDocument/2006/relationships/oleObject" Target="file:///F:\Insumo%20Presentacion2011DNFD\LIQUIDACIONES%20Y%20RRHH.xls"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lang val="es-ES"/>
  <c:chart>
    <c:view3D>
      <c:rAngAx val="1"/>
    </c:view3D>
    <c:floor>
      <c:spPr>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c:spPr>
    </c:floor>
    <c:plotArea>
      <c:layout/>
      <c:bar3DChart>
        <c:barDir val="col"/>
        <c:grouping val="clustered"/>
        <c:ser>
          <c:idx val="0"/>
          <c:order val="0"/>
          <c:spPr>
            <a:gradFill flip="none" rotWithShape="1">
              <a:gsLst>
                <a:gs pos="0">
                  <a:srgbClr val="4BACC6">
                    <a:shade val="51000"/>
                    <a:satMod val="130000"/>
                  </a:srgbClr>
                </a:gs>
                <a:gs pos="80000">
                  <a:srgbClr val="4BACC6">
                    <a:shade val="93000"/>
                    <a:satMod val="130000"/>
                  </a:srgbClr>
                </a:gs>
                <a:gs pos="100000">
                  <a:srgbClr val="4BACC6">
                    <a:shade val="94000"/>
                    <a:satMod val="135000"/>
                  </a:srgbClr>
                </a:gs>
              </a:gsLst>
              <a:path path="circle">
                <a:fillToRect l="50000" t="50000" r="50000" b="50000"/>
              </a:path>
              <a:tileRect/>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Lbls>
            <c:txPr>
              <a:bodyPr/>
              <a:lstStyle/>
              <a:p>
                <a:pPr>
                  <a:defRPr sz="1200" b="1"/>
                </a:pPr>
                <a:endParaRPr lang="es-ES"/>
              </a:p>
            </c:txPr>
            <c:showVal val="1"/>
          </c:dLbls>
          <c:cat>
            <c:numRef>
              <c:f>Hoja1!$A$98:$A$107</c:f>
              <c:numCache>
                <c:formatCode>General</c:formatCode>
                <c:ptCount val="10"/>
                <c:pt idx="0">
                  <c:v>2002</c:v>
                </c:pt>
                <c:pt idx="1">
                  <c:v>2003</c:v>
                </c:pt>
                <c:pt idx="2">
                  <c:v>2004</c:v>
                </c:pt>
                <c:pt idx="3">
                  <c:v>2005</c:v>
                </c:pt>
                <c:pt idx="4">
                  <c:v>2006</c:v>
                </c:pt>
                <c:pt idx="5">
                  <c:v>2007</c:v>
                </c:pt>
                <c:pt idx="6">
                  <c:v>2008</c:v>
                </c:pt>
                <c:pt idx="7">
                  <c:v>2009</c:v>
                </c:pt>
                <c:pt idx="8">
                  <c:v>2010</c:v>
                </c:pt>
                <c:pt idx="9">
                  <c:v>2011</c:v>
                </c:pt>
              </c:numCache>
            </c:numRef>
          </c:cat>
          <c:val>
            <c:numRef>
              <c:f>Hoja1!$B$98:$B$107</c:f>
              <c:numCache>
                <c:formatCode>General</c:formatCode>
                <c:ptCount val="10"/>
                <c:pt idx="0">
                  <c:v>74.599999999999994</c:v>
                </c:pt>
                <c:pt idx="1">
                  <c:v>74.8</c:v>
                </c:pt>
                <c:pt idx="2" formatCode="0.0">
                  <c:v>75</c:v>
                </c:pt>
                <c:pt idx="3">
                  <c:v>75.099999999999994</c:v>
                </c:pt>
                <c:pt idx="4">
                  <c:v>75.400000000000006</c:v>
                </c:pt>
                <c:pt idx="5">
                  <c:v>75.5</c:v>
                </c:pt>
                <c:pt idx="6">
                  <c:v>75.599999999999994</c:v>
                </c:pt>
                <c:pt idx="7">
                  <c:v>75.8</c:v>
                </c:pt>
                <c:pt idx="8">
                  <c:v>75.900000000000006</c:v>
                </c:pt>
                <c:pt idx="9">
                  <c:v>76.900000000000006</c:v>
                </c:pt>
              </c:numCache>
            </c:numRef>
          </c:val>
        </c:ser>
        <c:shape val="box"/>
        <c:axId val="55538048"/>
        <c:axId val="55539968"/>
        <c:axId val="0"/>
      </c:bar3DChart>
      <c:catAx>
        <c:axId val="55538048"/>
        <c:scaling>
          <c:orientation val="minMax"/>
        </c:scaling>
        <c:axPos val="b"/>
        <c:title>
          <c:tx>
            <c:rich>
              <a:bodyPr/>
              <a:lstStyle/>
              <a:p>
                <a:pPr>
                  <a:defRPr sz="1200"/>
                </a:pPr>
                <a:r>
                  <a:rPr lang="en-US" sz="1200"/>
                  <a:t>AÑOS</a:t>
                </a:r>
              </a:p>
            </c:rich>
          </c:tx>
          <c:layout/>
        </c:title>
        <c:numFmt formatCode="General" sourceLinked="1"/>
        <c:tickLblPos val="nextTo"/>
        <c:txPr>
          <a:bodyPr/>
          <a:lstStyle/>
          <a:p>
            <a:pPr>
              <a:defRPr sz="1200"/>
            </a:pPr>
            <a:endParaRPr lang="es-ES"/>
          </a:p>
        </c:txPr>
        <c:crossAx val="55539968"/>
        <c:crosses val="autoZero"/>
        <c:auto val="1"/>
        <c:lblAlgn val="ctr"/>
        <c:lblOffset val="100"/>
      </c:catAx>
      <c:valAx>
        <c:axId val="55539968"/>
        <c:scaling>
          <c:orientation val="minMax"/>
        </c:scaling>
        <c:axPos val="l"/>
        <c:majorGridlines>
          <c:spPr>
            <a:ln>
              <a:noFill/>
            </a:ln>
          </c:spPr>
        </c:majorGridlines>
        <c:title>
          <c:tx>
            <c:rich>
              <a:bodyPr rot="-5400000" vert="horz"/>
              <a:lstStyle/>
              <a:p>
                <a:pPr>
                  <a:defRPr sz="1200"/>
                </a:pPr>
                <a:r>
                  <a:rPr lang="en-US" sz="1200"/>
                  <a:t>Esperanza de Vida (años)</a:t>
                </a:r>
              </a:p>
            </c:rich>
          </c:tx>
          <c:layout/>
        </c:title>
        <c:numFmt formatCode="General" sourceLinked="1"/>
        <c:tickLblPos val="nextTo"/>
        <c:crossAx val="55538048"/>
        <c:crosses val="autoZero"/>
        <c:crossBetween val="between"/>
      </c:valAx>
    </c:plotArea>
    <c:plotVisOnly val="1"/>
    <c:dispBlanksAs val="gap"/>
  </c:chart>
  <c:spPr>
    <a:noFill/>
    <a:ln>
      <a:noFill/>
    </a:ln>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s-ES"/>
  <c:chart>
    <c:title>
      <c:tx>
        <c:rich>
          <a:bodyPr/>
          <a:lstStyle/>
          <a:p>
            <a:pPr>
              <a:defRPr/>
            </a:pPr>
            <a:r>
              <a:rPr lang="es-PA" dirty="0"/>
              <a:t>EVOLUCIÓN</a:t>
            </a:r>
            <a:r>
              <a:rPr lang="es-PA" baseline="0" dirty="0"/>
              <a:t> DE LA INDIGENCIA Y LA POBREZA EN LA </a:t>
            </a:r>
            <a:endParaRPr lang="es-PA" baseline="0" dirty="0" smtClean="0"/>
          </a:p>
          <a:p>
            <a:pPr>
              <a:defRPr/>
            </a:pPr>
            <a:r>
              <a:rPr lang="es-PA" baseline="0" dirty="0" smtClean="0"/>
              <a:t>REPÚBLICA </a:t>
            </a:r>
            <a:r>
              <a:rPr lang="es-PA" baseline="0" dirty="0"/>
              <a:t>DE PANAMÁ: AÑOS 2006-2012</a:t>
            </a:r>
            <a:endParaRPr lang="es-PA" dirty="0"/>
          </a:p>
        </c:rich>
      </c:tx>
      <c:layout/>
      <c:spPr>
        <a:solidFill>
          <a:schemeClr val="accent4">
            <a:lumMod val="20000"/>
            <a:lumOff val="80000"/>
          </a:schemeClr>
        </a:solidFill>
      </c:spPr>
    </c:title>
    <c:plotArea>
      <c:layout/>
      <c:lineChart>
        <c:grouping val="standard"/>
        <c:ser>
          <c:idx val="0"/>
          <c:order val="0"/>
          <c:tx>
            <c:v>Indigencia</c:v>
          </c:tx>
          <c:dLbls>
            <c:dLbl>
              <c:idx val="0"/>
              <c:layout>
                <c:manualLayout>
                  <c:x val="-1.8749999999999999E-2"/>
                  <c:y val="-6.0975609756097601E-2"/>
                </c:manualLayout>
              </c:layout>
              <c:showVal val="1"/>
            </c:dLbl>
            <c:dLbl>
              <c:idx val="1"/>
              <c:layout>
                <c:manualLayout>
                  <c:x val="-1.4583333333333301E-2"/>
                  <c:y val="-4.8780487804878238E-2"/>
                </c:manualLayout>
              </c:layout>
              <c:showVal val="1"/>
            </c:dLbl>
            <c:dLbl>
              <c:idx val="2"/>
              <c:layout>
                <c:manualLayout>
                  <c:x val="-1.2500000000000001E-2"/>
                  <c:y val="-5.6910569105690999E-2"/>
                </c:manualLayout>
              </c:layout>
              <c:showVal val="1"/>
            </c:dLbl>
            <c:dLbl>
              <c:idx val="3"/>
              <c:layout>
                <c:manualLayout>
                  <c:x val="-1.8749999999999999E-2"/>
                  <c:y val="-4.8780487804878238E-2"/>
                </c:manualLayout>
              </c:layout>
              <c:showVal val="1"/>
            </c:dLbl>
            <c:dLbl>
              <c:idx val="4"/>
              <c:layout>
                <c:manualLayout>
                  <c:x val="-1.8749999999999999E-2"/>
                  <c:y val="-5.2845528455284584E-2"/>
                </c:manualLayout>
              </c:layout>
              <c:showVal val="1"/>
            </c:dLbl>
            <c:dLbl>
              <c:idx val="5"/>
              <c:layout>
                <c:manualLayout>
                  <c:x val="-1.8750000000000103E-2"/>
                  <c:y val="-6.0975609756097698E-2"/>
                </c:manualLayout>
              </c:layout>
              <c:showVal val="1"/>
            </c:dLbl>
            <c:dLbl>
              <c:idx val="6"/>
              <c:layout>
                <c:manualLayout>
                  <c:x val="-1.8749999999999999E-2"/>
                  <c:y val="-5.6910569105690999E-2"/>
                </c:manualLayout>
              </c:layout>
              <c:showVal val="1"/>
            </c:dLbl>
            <c:showVal val="1"/>
          </c:dLbls>
          <c:cat>
            <c:strRef>
              <c:f>Hoja1!$A$126:$A$132</c:f>
              <c:strCache>
                <c:ptCount val="7"/>
                <c:pt idx="0">
                  <c:v>2006</c:v>
                </c:pt>
                <c:pt idx="1">
                  <c:v>2007</c:v>
                </c:pt>
                <c:pt idx="2">
                  <c:v>2008</c:v>
                </c:pt>
                <c:pt idx="3">
                  <c:v>2009</c:v>
                </c:pt>
                <c:pt idx="4">
                  <c:v>2010</c:v>
                </c:pt>
                <c:pt idx="5">
                  <c:v>2011</c:v>
                </c:pt>
                <c:pt idx="6">
                  <c:v>Marzo 2012(P)</c:v>
                </c:pt>
              </c:strCache>
            </c:strRef>
          </c:cat>
          <c:val>
            <c:numRef>
              <c:f>Hoja1!$B$126:$B$132</c:f>
              <c:numCache>
                <c:formatCode>General</c:formatCode>
                <c:ptCount val="7"/>
                <c:pt idx="0">
                  <c:v>17.600000000000001</c:v>
                </c:pt>
                <c:pt idx="1">
                  <c:v>15.7</c:v>
                </c:pt>
                <c:pt idx="2">
                  <c:v>15.3</c:v>
                </c:pt>
                <c:pt idx="3">
                  <c:v>15.3</c:v>
                </c:pt>
                <c:pt idx="4">
                  <c:v>12.2</c:v>
                </c:pt>
                <c:pt idx="5">
                  <c:v>11.5</c:v>
                </c:pt>
                <c:pt idx="6">
                  <c:v>10.4</c:v>
                </c:pt>
              </c:numCache>
            </c:numRef>
          </c:val>
        </c:ser>
        <c:ser>
          <c:idx val="1"/>
          <c:order val="1"/>
          <c:tx>
            <c:v>Pobreza</c:v>
          </c:tx>
          <c:dLbls>
            <c:dLbl>
              <c:idx val="0"/>
              <c:layout>
                <c:manualLayout>
                  <c:x val="-1.2500000000000001E-2"/>
                  <c:y val="-5.6910569105690999E-2"/>
                </c:manualLayout>
              </c:layout>
              <c:showVal val="1"/>
            </c:dLbl>
            <c:dLbl>
              <c:idx val="1"/>
              <c:layout>
                <c:manualLayout>
                  <c:x val="-8.3333333333333454E-3"/>
                  <c:y val="-6.0975609756097601E-2"/>
                </c:manualLayout>
              </c:layout>
              <c:showVal val="1"/>
            </c:dLbl>
            <c:dLbl>
              <c:idx val="2"/>
              <c:layout>
                <c:manualLayout>
                  <c:x val="-8.3333333333333141E-3"/>
                  <c:y val="-6.0975609756097601E-2"/>
                </c:manualLayout>
              </c:layout>
              <c:showVal val="1"/>
            </c:dLbl>
            <c:dLbl>
              <c:idx val="3"/>
              <c:layout>
                <c:manualLayout>
                  <c:x val="-1.4583333333333301E-2"/>
                  <c:y val="-5.6910569105690999E-2"/>
                </c:manualLayout>
              </c:layout>
              <c:showVal val="1"/>
            </c:dLbl>
            <c:dLbl>
              <c:idx val="4"/>
              <c:layout>
                <c:manualLayout>
                  <c:x val="-1.2500000000000001E-2"/>
                  <c:y val="-6.0975609756097601E-2"/>
                </c:manualLayout>
              </c:layout>
              <c:showVal val="1"/>
            </c:dLbl>
            <c:dLbl>
              <c:idx val="5"/>
              <c:layout>
                <c:manualLayout>
                  <c:x val="-1.0416666666666699E-2"/>
                  <c:y val="-6.0975609756097497E-2"/>
                </c:manualLayout>
              </c:layout>
              <c:showVal val="1"/>
            </c:dLbl>
            <c:dLbl>
              <c:idx val="6"/>
              <c:layout>
                <c:manualLayout>
                  <c:x val="-6.2500000000000116E-3"/>
                  <c:y val="-5.6910569105690999E-2"/>
                </c:manualLayout>
              </c:layout>
              <c:showVal val="1"/>
            </c:dLbl>
            <c:showVal val="1"/>
          </c:dLbls>
          <c:cat>
            <c:strRef>
              <c:f>Hoja1!$A$126:$A$132</c:f>
              <c:strCache>
                <c:ptCount val="7"/>
                <c:pt idx="0">
                  <c:v>2006</c:v>
                </c:pt>
                <c:pt idx="1">
                  <c:v>2007</c:v>
                </c:pt>
                <c:pt idx="2">
                  <c:v>2008</c:v>
                </c:pt>
                <c:pt idx="3">
                  <c:v>2009</c:v>
                </c:pt>
                <c:pt idx="4">
                  <c:v>2010</c:v>
                </c:pt>
                <c:pt idx="5">
                  <c:v>2011</c:v>
                </c:pt>
                <c:pt idx="6">
                  <c:v>Marzo 2012(P)</c:v>
                </c:pt>
              </c:strCache>
            </c:strRef>
          </c:cat>
          <c:val>
            <c:numRef>
              <c:f>Hoja1!$C$126:$C$132</c:f>
              <c:numCache>
                <c:formatCode>General</c:formatCode>
                <c:ptCount val="7"/>
                <c:pt idx="0">
                  <c:v>38.300000000000004</c:v>
                </c:pt>
                <c:pt idx="1">
                  <c:v>36.5</c:v>
                </c:pt>
                <c:pt idx="2">
                  <c:v>33.800000000000004</c:v>
                </c:pt>
                <c:pt idx="3">
                  <c:v>33.4</c:v>
                </c:pt>
                <c:pt idx="4">
                  <c:v>29.8</c:v>
                </c:pt>
                <c:pt idx="5">
                  <c:v>27.6</c:v>
                </c:pt>
                <c:pt idx="6">
                  <c:v>25.8</c:v>
                </c:pt>
              </c:numCache>
            </c:numRef>
          </c:val>
        </c:ser>
        <c:marker val="1"/>
        <c:axId val="57563392"/>
        <c:axId val="57581952"/>
      </c:lineChart>
      <c:catAx>
        <c:axId val="57563392"/>
        <c:scaling>
          <c:orientation val="minMax"/>
        </c:scaling>
        <c:axPos val="b"/>
        <c:title>
          <c:tx>
            <c:rich>
              <a:bodyPr/>
              <a:lstStyle/>
              <a:p>
                <a:pPr>
                  <a:defRPr/>
                </a:pPr>
                <a:r>
                  <a:rPr lang="en-US"/>
                  <a:t>Años</a:t>
                </a:r>
              </a:p>
            </c:rich>
          </c:tx>
          <c:layout/>
        </c:title>
        <c:tickLblPos val="nextTo"/>
        <c:crossAx val="57581952"/>
        <c:crosses val="autoZero"/>
        <c:auto val="1"/>
        <c:lblAlgn val="ctr"/>
        <c:lblOffset val="100"/>
      </c:catAx>
      <c:valAx>
        <c:axId val="57581952"/>
        <c:scaling>
          <c:orientation val="minMax"/>
        </c:scaling>
        <c:axPos val="l"/>
        <c:majorGridlines>
          <c:spPr>
            <a:ln>
              <a:noFill/>
            </a:ln>
          </c:spPr>
        </c:majorGridlines>
        <c:title>
          <c:tx>
            <c:rich>
              <a:bodyPr rot="-5400000" vert="horz"/>
              <a:lstStyle/>
              <a:p>
                <a:pPr>
                  <a:defRPr/>
                </a:pPr>
                <a:r>
                  <a:rPr lang="en-US"/>
                  <a:t>Porcentaje (%)</a:t>
                </a:r>
              </a:p>
            </c:rich>
          </c:tx>
          <c:layout/>
        </c:title>
        <c:numFmt formatCode="General" sourceLinked="1"/>
        <c:tickLblPos val="nextTo"/>
        <c:crossAx val="57563392"/>
        <c:crosses val="autoZero"/>
        <c:crossBetween val="between"/>
      </c:valAx>
    </c:plotArea>
    <c:legend>
      <c:legendPos val="r"/>
      <c:layout/>
    </c:legend>
    <c:plotVisOnly val="1"/>
    <c:dispBlanksAs val="gap"/>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s-ES"/>
  <c:style val="18"/>
  <c:chart>
    <c:title>
      <c:tx>
        <c:rich>
          <a:bodyPr/>
          <a:lstStyle/>
          <a:p>
            <a:pPr>
              <a:defRPr sz="2800"/>
            </a:pPr>
            <a:r>
              <a:rPr lang="en-US" sz="2800" dirty="0" err="1"/>
              <a:t>Tasa</a:t>
            </a:r>
            <a:r>
              <a:rPr lang="en-US" sz="2800" dirty="0"/>
              <a:t> de </a:t>
            </a:r>
            <a:r>
              <a:rPr lang="en-US" sz="2800" dirty="0" err="1"/>
              <a:t>mortalidad</a:t>
            </a:r>
            <a:r>
              <a:rPr lang="en-US" sz="2800" dirty="0"/>
              <a:t> </a:t>
            </a:r>
            <a:r>
              <a:rPr lang="en-US" sz="2800" dirty="0" err="1" smtClean="0"/>
              <a:t>materna</a:t>
            </a:r>
            <a:endParaRPr lang="en-US" sz="2800" dirty="0" smtClean="0"/>
          </a:p>
          <a:p>
            <a:pPr>
              <a:defRPr sz="2800"/>
            </a:pPr>
            <a:r>
              <a:rPr lang="en-US" sz="2800" dirty="0" err="1" smtClean="0"/>
              <a:t>República</a:t>
            </a:r>
            <a:r>
              <a:rPr lang="en-US" sz="2800" dirty="0" smtClean="0"/>
              <a:t> de Panamá </a:t>
            </a:r>
          </a:p>
          <a:p>
            <a:pPr>
              <a:defRPr sz="2800"/>
            </a:pPr>
            <a:r>
              <a:rPr lang="en-US" sz="2800" dirty="0" smtClean="0"/>
              <a:t>1990 - 2011</a:t>
            </a:r>
            <a:endParaRPr lang="en-US" sz="2800" dirty="0"/>
          </a:p>
        </c:rich>
      </c:tx>
      <c:layout/>
    </c:title>
    <c:plotArea>
      <c:layout/>
      <c:barChart>
        <c:barDir val="col"/>
        <c:grouping val="clustered"/>
        <c:ser>
          <c:idx val="0"/>
          <c:order val="0"/>
          <c:tx>
            <c:strRef>
              <c:f>'[Worksheet in Extensio_n de CoberturaJDV5-1.pptx]TMM2011'!$B$3</c:f>
              <c:strCache>
                <c:ptCount val="1"/>
                <c:pt idx="0">
                  <c:v>Razón de mortalidad materna x 100000 n.v. </c:v>
                </c:pt>
              </c:strCache>
            </c:strRef>
          </c:tx>
          <c:dLbls>
            <c:txPr>
              <a:bodyPr/>
              <a:lstStyle/>
              <a:p>
                <a:pPr>
                  <a:defRPr sz="1800"/>
                </a:pPr>
                <a:endParaRPr lang="es-ES"/>
              </a:p>
            </c:txPr>
            <c:showVal val="1"/>
          </c:dLbls>
          <c:cat>
            <c:numRef>
              <c:f>'[Worksheet in Extensio_n de CoberturaJDV5-1.pptx]TMM2011'!$C$2:$O$2</c:f>
              <c:numCache>
                <c:formatCode>General</c:formatCode>
                <c:ptCount val="13"/>
                <c:pt idx="0">
                  <c:v>1990</c:v>
                </c:pt>
                <c:pt idx="1">
                  <c:v>2000</c:v>
                </c:pt>
                <c:pt idx="2">
                  <c:v>2001</c:v>
                </c:pt>
                <c:pt idx="3">
                  <c:v>2002</c:v>
                </c:pt>
                <c:pt idx="4">
                  <c:v>2003</c:v>
                </c:pt>
                <c:pt idx="5">
                  <c:v>2004</c:v>
                </c:pt>
                <c:pt idx="6">
                  <c:v>2005</c:v>
                </c:pt>
                <c:pt idx="7">
                  <c:v>2006</c:v>
                </c:pt>
                <c:pt idx="8">
                  <c:v>2007</c:v>
                </c:pt>
                <c:pt idx="9">
                  <c:v>2008</c:v>
                </c:pt>
                <c:pt idx="10">
                  <c:v>2009</c:v>
                </c:pt>
                <c:pt idx="11">
                  <c:v>2010</c:v>
                </c:pt>
                <c:pt idx="12">
                  <c:v>2011</c:v>
                </c:pt>
              </c:numCache>
            </c:numRef>
          </c:cat>
          <c:val>
            <c:numRef>
              <c:f>'[Worksheet in Extensio_n de CoberturaJDV5-1.pptx]TMM2011'!$C$3:$O$3</c:f>
              <c:numCache>
                <c:formatCode>General</c:formatCode>
                <c:ptCount val="13"/>
                <c:pt idx="0">
                  <c:v>53.4</c:v>
                </c:pt>
                <c:pt idx="1">
                  <c:v>61.7</c:v>
                </c:pt>
                <c:pt idx="2">
                  <c:v>76.7</c:v>
                </c:pt>
                <c:pt idx="3">
                  <c:v>71.3</c:v>
                </c:pt>
                <c:pt idx="4" formatCode="0.0">
                  <c:v>68</c:v>
                </c:pt>
                <c:pt idx="5" formatCode="0.0">
                  <c:v>43</c:v>
                </c:pt>
                <c:pt idx="6" formatCode="0.0">
                  <c:v>66</c:v>
                </c:pt>
                <c:pt idx="7">
                  <c:v>83.6</c:v>
                </c:pt>
                <c:pt idx="8">
                  <c:v>59.4</c:v>
                </c:pt>
                <c:pt idx="9">
                  <c:v>59.6</c:v>
                </c:pt>
                <c:pt idx="10">
                  <c:v>42.4</c:v>
                </c:pt>
                <c:pt idx="11">
                  <c:v>60.3</c:v>
                </c:pt>
                <c:pt idx="12">
                  <c:v>80.5</c:v>
                </c:pt>
              </c:numCache>
            </c:numRef>
          </c:val>
        </c:ser>
        <c:dLbls>
          <c:showVal val="1"/>
        </c:dLbls>
        <c:axId val="59129216"/>
        <c:axId val="59143296"/>
      </c:barChart>
      <c:catAx>
        <c:axId val="59129216"/>
        <c:scaling>
          <c:orientation val="minMax"/>
        </c:scaling>
        <c:axPos val="b"/>
        <c:numFmt formatCode="General" sourceLinked="1"/>
        <c:tickLblPos val="nextTo"/>
        <c:txPr>
          <a:bodyPr/>
          <a:lstStyle/>
          <a:p>
            <a:pPr>
              <a:defRPr sz="1600"/>
            </a:pPr>
            <a:endParaRPr lang="es-ES"/>
          </a:p>
        </c:txPr>
        <c:crossAx val="59143296"/>
        <c:crosses val="autoZero"/>
        <c:auto val="1"/>
        <c:lblAlgn val="ctr"/>
        <c:lblOffset val="100"/>
      </c:catAx>
      <c:valAx>
        <c:axId val="59143296"/>
        <c:scaling>
          <c:orientation val="minMax"/>
        </c:scaling>
        <c:axPos val="l"/>
        <c:numFmt formatCode="General" sourceLinked="1"/>
        <c:tickLblPos val="nextTo"/>
        <c:txPr>
          <a:bodyPr/>
          <a:lstStyle/>
          <a:p>
            <a:pPr>
              <a:defRPr sz="2000"/>
            </a:pPr>
            <a:endParaRPr lang="es-ES"/>
          </a:p>
        </c:txPr>
        <c:crossAx val="59129216"/>
        <c:crosses val="autoZero"/>
        <c:crossBetween val="between"/>
      </c:valAx>
    </c:plotArea>
    <c:plotVisOnly val="1"/>
    <c:dispBlanksAs val="gap"/>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s-ES"/>
  <c:style val="18"/>
  <c:chart>
    <c:title>
      <c:tx>
        <c:rich>
          <a:bodyPr/>
          <a:lstStyle/>
          <a:p>
            <a:pPr>
              <a:defRPr sz="1800">
                <a:solidFill>
                  <a:schemeClr val="tx1"/>
                </a:solidFill>
              </a:defRPr>
            </a:pPr>
            <a:r>
              <a:rPr lang="en-US" sz="1800" dirty="0" smtClean="0">
                <a:solidFill>
                  <a:schemeClr val="tx1"/>
                </a:solidFill>
              </a:rPr>
              <a:t>TASA DE MORTALIDAD MATERNA  SEGÚN ÁREA</a:t>
            </a:r>
          </a:p>
          <a:p>
            <a:pPr>
              <a:defRPr sz="1800">
                <a:solidFill>
                  <a:schemeClr val="tx1"/>
                </a:solidFill>
              </a:defRPr>
            </a:pPr>
            <a:r>
              <a:rPr lang="en-US" sz="1800" dirty="0" smtClean="0">
                <a:solidFill>
                  <a:schemeClr val="tx1"/>
                </a:solidFill>
              </a:rPr>
              <a:t> REPÚBLICA DE PANAMÁ. AÑO 2011</a:t>
            </a:r>
            <a:endParaRPr lang="en-US" sz="1800" dirty="0">
              <a:solidFill>
                <a:schemeClr val="tx1"/>
              </a:solidFill>
            </a:endParaRPr>
          </a:p>
        </c:rich>
      </c:tx>
      <c:layout/>
    </c:title>
    <c:plotArea>
      <c:layout/>
      <c:barChart>
        <c:barDir val="col"/>
        <c:grouping val="clustered"/>
        <c:ser>
          <c:idx val="0"/>
          <c:order val="0"/>
          <c:tx>
            <c:strRef>
              <c:f>Hoja2!$C$14</c:f>
              <c:strCache>
                <c:ptCount val="1"/>
                <c:pt idx="0">
                  <c:v>2011</c:v>
                </c:pt>
              </c:strCache>
            </c:strRef>
          </c:tx>
          <c:spPr>
            <a:solidFill>
              <a:srgbClr val="FFFF00"/>
            </a:solidFill>
          </c:spPr>
          <c:dPt>
            <c:idx val="0"/>
            <c:spPr>
              <a:solidFill>
                <a:schemeClr val="tx2">
                  <a:lumMod val="75000"/>
                </a:schemeClr>
              </a:solidFill>
            </c:spPr>
          </c:dPt>
          <c:dPt>
            <c:idx val="2"/>
            <c:spPr>
              <a:solidFill>
                <a:srgbClr val="008000"/>
              </a:solidFill>
            </c:spPr>
          </c:dPt>
          <c:dLbls>
            <c:txPr>
              <a:bodyPr/>
              <a:lstStyle/>
              <a:p>
                <a:pPr>
                  <a:defRPr b="1"/>
                </a:pPr>
                <a:endParaRPr lang="es-ES"/>
              </a:p>
            </c:txPr>
            <c:showVal val="1"/>
          </c:dLbls>
          <c:cat>
            <c:strRef>
              <c:f>Hoja2!$D$13:$F$13</c:f>
              <c:strCache>
                <c:ptCount val="3"/>
                <c:pt idx="0">
                  <c:v>Total</c:v>
                </c:pt>
                <c:pt idx="1">
                  <c:v>Urbano</c:v>
                </c:pt>
                <c:pt idx="2">
                  <c:v>Rural</c:v>
                </c:pt>
              </c:strCache>
            </c:strRef>
          </c:cat>
          <c:val>
            <c:numRef>
              <c:f>Hoja2!$D$14:$F$14</c:f>
              <c:numCache>
                <c:formatCode>General</c:formatCode>
                <c:ptCount val="3"/>
                <c:pt idx="0">
                  <c:v>80.5</c:v>
                </c:pt>
                <c:pt idx="1">
                  <c:v>51.9</c:v>
                </c:pt>
                <c:pt idx="2">
                  <c:v>129.19999999999999</c:v>
                </c:pt>
              </c:numCache>
            </c:numRef>
          </c:val>
        </c:ser>
        <c:dLbls>
          <c:showVal val="1"/>
        </c:dLbls>
        <c:axId val="59048704"/>
        <c:axId val="59050240"/>
      </c:barChart>
      <c:catAx>
        <c:axId val="59048704"/>
        <c:scaling>
          <c:orientation val="minMax"/>
        </c:scaling>
        <c:axPos val="b"/>
        <c:tickLblPos val="nextTo"/>
        <c:txPr>
          <a:bodyPr/>
          <a:lstStyle/>
          <a:p>
            <a:pPr>
              <a:defRPr b="1"/>
            </a:pPr>
            <a:endParaRPr lang="es-ES"/>
          </a:p>
        </c:txPr>
        <c:crossAx val="59050240"/>
        <c:crosses val="autoZero"/>
        <c:auto val="1"/>
        <c:lblAlgn val="ctr"/>
        <c:lblOffset val="100"/>
      </c:catAx>
      <c:valAx>
        <c:axId val="59050240"/>
        <c:scaling>
          <c:orientation val="minMax"/>
        </c:scaling>
        <c:axPos val="l"/>
        <c:numFmt formatCode="General" sourceLinked="1"/>
        <c:tickLblPos val="nextTo"/>
        <c:crossAx val="59048704"/>
        <c:crosses val="autoZero"/>
        <c:crossBetween val="between"/>
      </c:valAx>
    </c:plotArea>
    <c:legend>
      <c:legendPos val="r"/>
      <c:layout/>
    </c:legend>
    <c:plotVisOnly val="1"/>
    <c:dispBlanksAs val="gap"/>
  </c:chart>
  <c:txPr>
    <a:bodyPr/>
    <a:lstStyle/>
    <a:p>
      <a:pPr>
        <a:defRPr sz="1600"/>
      </a:pPr>
      <a:endParaRPr lang="es-E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s-ES"/>
  <c:style val="18"/>
  <c:chart>
    <c:title>
      <c:tx>
        <c:rich>
          <a:bodyPr/>
          <a:lstStyle/>
          <a:p>
            <a:pPr>
              <a:defRPr/>
            </a:pPr>
            <a:r>
              <a:rPr lang="en-US"/>
              <a:t>Número de muertes maternas por Región de Salud. República de Panamá. Año 2011</a:t>
            </a:r>
          </a:p>
        </c:rich>
      </c:tx>
      <c:layout/>
    </c:title>
    <c:view3D>
      <c:rAngAx val="1"/>
    </c:view3D>
    <c:plotArea>
      <c:layout/>
      <c:bar3DChart>
        <c:barDir val="col"/>
        <c:grouping val="clustered"/>
        <c:ser>
          <c:idx val="0"/>
          <c:order val="0"/>
          <c:cat>
            <c:strRef>
              <c:f>'Gráfica de Número '!$A$9:$A$19</c:f>
              <c:strCache>
                <c:ptCount val="11"/>
                <c:pt idx="0">
                  <c:v>Bocas del Toro</c:v>
                </c:pt>
                <c:pt idx="1">
                  <c:v>Chiriquí</c:v>
                </c:pt>
                <c:pt idx="2">
                  <c:v>Coclé</c:v>
                </c:pt>
                <c:pt idx="3">
                  <c:v>Colón</c:v>
                </c:pt>
                <c:pt idx="4">
                  <c:v>Darién </c:v>
                </c:pt>
                <c:pt idx="5">
                  <c:v>Guna Yala</c:v>
                </c:pt>
                <c:pt idx="6">
                  <c:v>Ngabe Buglé</c:v>
                </c:pt>
                <c:pt idx="7">
                  <c:v>Panamá Metro</c:v>
                </c:pt>
                <c:pt idx="8">
                  <c:v>Panamá Oeste</c:v>
                </c:pt>
                <c:pt idx="9">
                  <c:v>San Miguelito</c:v>
                </c:pt>
                <c:pt idx="10">
                  <c:v>Veraguas</c:v>
                </c:pt>
              </c:strCache>
            </c:strRef>
          </c:cat>
          <c:val>
            <c:numRef>
              <c:f>'Gráfica de Número '!$B$9:$B$19</c:f>
              <c:numCache>
                <c:formatCode>General</c:formatCode>
                <c:ptCount val="11"/>
                <c:pt idx="0">
                  <c:v>7</c:v>
                </c:pt>
                <c:pt idx="1">
                  <c:v>5</c:v>
                </c:pt>
                <c:pt idx="2">
                  <c:v>4</c:v>
                </c:pt>
                <c:pt idx="3">
                  <c:v>4</c:v>
                </c:pt>
                <c:pt idx="4">
                  <c:v>1</c:v>
                </c:pt>
                <c:pt idx="5">
                  <c:v>5</c:v>
                </c:pt>
                <c:pt idx="6">
                  <c:v>15</c:v>
                </c:pt>
                <c:pt idx="7">
                  <c:v>3</c:v>
                </c:pt>
                <c:pt idx="8">
                  <c:v>7</c:v>
                </c:pt>
                <c:pt idx="9">
                  <c:v>6</c:v>
                </c:pt>
                <c:pt idx="10">
                  <c:v>2</c:v>
                </c:pt>
              </c:numCache>
            </c:numRef>
          </c:val>
        </c:ser>
        <c:dLbls>
          <c:showVal val="1"/>
        </c:dLbls>
        <c:shape val="box"/>
        <c:axId val="59071488"/>
        <c:axId val="59106048"/>
        <c:axId val="0"/>
      </c:bar3DChart>
      <c:catAx>
        <c:axId val="59071488"/>
        <c:scaling>
          <c:orientation val="minMax"/>
        </c:scaling>
        <c:axPos val="b"/>
        <c:tickLblPos val="nextTo"/>
        <c:crossAx val="59106048"/>
        <c:crosses val="autoZero"/>
        <c:auto val="1"/>
        <c:lblAlgn val="ctr"/>
        <c:lblOffset val="100"/>
      </c:catAx>
      <c:valAx>
        <c:axId val="59106048"/>
        <c:scaling>
          <c:orientation val="minMax"/>
        </c:scaling>
        <c:axPos val="l"/>
        <c:numFmt formatCode="General" sourceLinked="1"/>
        <c:tickLblPos val="nextTo"/>
        <c:crossAx val="59071488"/>
        <c:crosses val="autoZero"/>
        <c:crossBetween val="between"/>
      </c:valAx>
    </c:plotArea>
    <c:plotVisOnly val="1"/>
    <c:dispBlanksAs val="gap"/>
  </c:chart>
  <c:txPr>
    <a:bodyPr/>
    <a:lstStyle/>
    <a:p>
      <a:pPr>
        <a:defRPr sz="1800"/>
      </a:pPr>
      <a:endParaRPr lang="es-E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s-ES"/>
  <c:style val="18"/>
  <c:chart>
    <c:title>
      <c:tx>
        <c:rich>
          <a:bodyPr/>
          <a:lstStyle/>
          <a:p>
            <a:pPr>
              <a:defRPr/>
            </a:pPr>
            <a:r>
              <a:rPr lang="en-US" dirty="0" err="1"/>
              <a:t>Número</a:t>
            </a:r>
            <a:r>
              <a:rPr lang="en-US" dirty="0"/>
              <a:t> de </a:t>
            </a:r>
            <a:r>
              <a:rPr lang="en-US" dirty="0" err="1"/>
              <a:t>Muertes</a:t>
            </a:r>
            <a:r>
              <a:rPr lang="en-US" dirty="0"/>
              <a:t> </a:t>
            </a:r>
            <a:r>
              <a:rPr lang="en-US" dirty="0" err="1"/>
              <a:t>Maternas</a:t>
            </a:r>
            <a:r>
              <a:rPr lang="en-US" dirty="0"/>
              <a:t> en la </a:t>
            </a:r>
            <a:r>
              <a:rPr lang="en-US" dirty="0" err="1"/>
              <a:t>Comarcas</a:t>
            </a:r>
            <a:r>
              <a:rPr lang="en-US" dirty="0"/>
              <a:t> </a:t>
            </a:r>
            <a:r>
              <a:rPr lang="en-US" dirty="0" err="1"/>
              <a:t>Indígenas</a:t>
            </a:r>
            <a:r>
              <a:rPr lang="en-US" dirty="0"/>
              <a:t>. </a:t>
            </a:r>
            <a:r>
              <a:rPr lang="en-US" dirty="0" err="1" smtClean="0"/>
              <a:t>República</a:t>
            </a:r>
            <a:r>
              <a:rPr lang="en-US" dirty="0" smtClean="0"/>
              <a:t> </a:t>
            </a:r>
            <a:r>
              <a:rPr lang="en-US" dirty="0"/>
              <a:t>de Panamá. </a:t>
            </a:r>
            <a:endParaRPr lang="en-US" dirty="0" smtClean="0"/>
          </a:p>
          <a:p>
            <a:pPr>
              <a:defRPr/>
            </a:pPr>
            <a:r>
              <a:rPr lang="en-US" dirty="0" err="1" smtClean="0"/>
              <a:t>Años</a:t>
            </a:r>
            <a:r>
              <a:rPr lang="en-US" dirty="0" smtClean="0"/>
              <a:t>: </a:t>
            </a:r>
            <a:r>
              <a:rPr lang="en-US" dirty="0"/>
              <a:t>2000, 2005, 2010 y 2011</a:t>
            </a:r>
          </a:p>
        </c:rich>
      </c:tx>
      <c:layout/>
    </c:title>
    <c:plotArea>
      <c:layout/>
      <c:barChart>
        <c:barDir val="col"/>
        <c:grouping val="clustered"/>
        <c:ser>
          <c:idx val="0"/>
          <c:order val="0"/>
          <c:tx>
            <c:strRef>
              <c:f>'Gráfica numero '!$B$7:$B$8</c:f>
              <c:strCache>
                <c:ptCount val="1"/>
                <c:pt idx="0">
                  <c:v>Año 2000</c:v>
                </c:pt>
              </c:strCache>
            </c:strRef>
          </c:tx>
          <c:cat>
            <c:strRef>
              <c:f>'Gráfica numero '!$A$9:$A$13</c:f>
              <c:strCache>
                <c:ptCount val="5"/>
                <c:pt idx="0">
                  <c:v>Emberá</c:v>
                </c:pt>
                <c:pt idx="1">
                  <c:v>Kuna Yala</c:v>
                </c:pt>
                <c:pt idx="2">
                  <c:v>Ngobe Buglé</c:v>
                </c:pt>
                <c:pt idx="3">
                  <c:v>Madugandí</c:v>
                </c:pt>
                <c:pt idx="4">
                  <c:v>Wargandí</c:v>
                </c:pt>
              </c:strCache>
            </c:strRef>
          </c:cat>
          <c:val>
            <c:numRef>
              <c:f>'Gráfica numero '!$B$9:$B$13</c:f>
              <c:numCache>
                <c:formatCode>General</c:formatCode>
                <c:ptCount val="5"/>
                <c:pt idx="0">
                  <c:v>0</c:v>
                </c:pt>
                <c:pt idx="1">
                  <c:v>6</c:v>
                </c:pt>
                <c:pt idx="2">
                  <c:v>0</c:v>
                </c:pt>
                <c:pt idx="3">
                  <c:v>0</c:v>
                </c:pt>
                <c:pt idx="4">
                  <c:v>0</c:v>
                </c:pt>
              </c:numCache>
            </c:numRef>
          </c:val>
        </c:ser>
        <c:ser>
          <c:idx val="1"/>
          <c:order val="1"/>
          <c:tx>
            <c:strRef>
              <c:f>'Gráfica numero '!$C$7:$C$8</c:f>
              <c:strCache>
                <c:ptCount val="1"/>
                <c:pt idx="0">
                  <c:v>Año 2005</c:v>
                </c:pt>
              </c:strCache>
            </c:strRef>
          </c:tx>
          <c:cat>
            <c:strRef>
              <c:f>'Gráfica numero '!$A$9:$A$13</c:f>
              <c:strCache>
                <c:ptCount val="5"/>
                <c:pt idx="0">
                  <c:v>Emberá</c:v>
                </c:pt>
                <c:pt idx="1">
                  <c:v>Kuna Yala</c:v>
                </c:pt>
                <c:pt idx="2">
                  <c:v>Ngobe Buglé</c:v>
                </c:pt>
                <c:pt idx="3">
                  <c:v>Madugandí</c:v>
                </c:pt>
                <c:pt idx="4">
                  <c:v>Wargandí</c:v>
                </c:pt>
              </c:strCache>
            </c:strRef>
          </c:cat>
          <c:val>
            <c:numRef>
              <c:f>'Gráfica numero '!$C$9:$C$13</c:f>
              <c:numCache>
                <c:formatCode>General</c:formatCode>
                <c:ptCount val="5"/>
                <c:pt idx="0">
                  <c:v>1</c:v>
                </c:pt>
                <c:pt idx="1">
                  <c:v>2</c:v>
                </c:pt>
                <c:pt idx="2">
                  <c:v>17</c:v>
                </c:pt>
                <c:pt idx="3">
                  <c:v>0</c:v>
                </c:pt>
                <c:pt idx="4">
                  <c:v>0</c:v>
                </c:pt>
              </c:numCache>
            </c:numRef>
          </c:val>
        </c:ser>
        <c:ser>
          <c:idx val="2"/>
          <c:order val="2"/>
          <c:tx>
            <c:strRef>
              <c:f>'Gráfica numero '!$D$7:$D$8</c:f>
              <c:strCache>
                <c:ptCount val="1"/>
                <c:pt idx="0">
                  <c:v>Año 2010</c:v>
                </c:pt>
              </c:strCache>
            </c:strRef>
          </c:tx>
          <c:cat>
            <c:strRef>
              <c:f>'Gráfica numero '!$A$9:$A$13</c:f>
              <c:strCache>
                <c:ptCount val="5"/>
                <c:pt idx="0">
                  <c:v>Emberá</c:v>
                </c:pt>
                <c:pt idx="1">
                  <c:v>Kuna Yala</c:v>
                </c:pt>
                <c:pt idx="2">
                  <c:v>Ngobe Buglé</c:v>
                </c:pt>
                <c:pt idx="3">
                  <c:v>Madugandí</c:v>
                </c:pt>
                <c:pt idx="4">
                  <c:v>Wargandí</c:v>
                </c:pt>
              </c:strCache>
            </c:strRef>
          </c:cat>
          <c:val>
            <c:numRef>
              <c:f>'Gráfica numero '!$D$9:$D$13</c:f>
              <c:numCache>
                <c:formatCode>General</c:formatCode>
                <c:ptCount val="5"/>
                <c:pt idx="0">
                  <c:v>0</c:v>
                </c:pt>
                <c:pt idx="1">
                  <c:v>4</c:v>
                </c:pt>
                <c:pt idx="2">
                  <c:v>10</c:v>
                </c:pt>
                <c:pt idx="3">
                  <c:v>2</c:v>
                </c:pt>
                <c:pt idx="4">
                  <c:v>1</c:v>
                </c:pt>
              </c:numCache>
            </c:numRef>
          </c:val>
        </c:ser>
        <c:ser>
          <c:idx val="3"/>
          <c:order val="3"/>
          <c:tx>
            <c:strRef>
              <c:f>'Gráfica numero '!$E$7:$E$8</c:f>
              <c:strCache>
                <c:ptCount val="1"/>
                <c:pt idx="0">
                  <c:v>Año 2011</c:v>
                </c:pt>
              </c:strCache>
            </c:strRef>
          </c:tx>
          <c:cat>
            <c:strRef>
              <c:f>'Gráfica numero '!$A$9:$A$13</c:f>
              <c:strCache>
                <c:ptCount val="5"/>
                <c:pt idx="0">
                  <c:v>Emberá</c:v>
                </c:pt>
                <c:pt idx="1">
                  <c:v>Kuna Yala</c:v>
                </c:pt>
                <c:pt idx="2">
                  <c:v>Ngobe Buglé</c:v>
                </c:pt>
                <c:pt idx="3">
                  <c:v>Madugandí</c:v>
                </c:pt>
                <c:pt idx="4">
                  <c:v>Wargandí</c:v>
                </c:pt>
              </c:strCache>
            </c:strRef>
          </c:cat>
          <c:val>
            <c:numRef>
              <c:f>'Gráfica numero '!$E$9:$E$13</c:f>
              <c:numCache>
                <c:formatCode>0</c:formatCode>
                <c:ptCount val="5"/>
                <c:pt idx="0" formatCode="General">
                  <c:v>0</c:v>
                </c:pt>
                <c:pt idx="1">
                  <c:v>5</c:v>
                </c:pt>
                <c:pt idx="2" formatCode="General">
                  <c:v>15</c:v>
                </c:pt>
                <c:pt idx="3" formatCode="General">
                  <c:v>0</c:v>
                </c:pt>
                <c:pt idx="4" formatCode="General">
                  <c:v>0</c:v>
                </c:pt>
              </c:numCache>
            </c:numRef>
          </c:val>
        </c:ser>
        <c:dLbls>
          <c:showVal val="1"/>
        </c:dLbls>
        <c:axId val="59253120"/>
        <c:axId val="59254656"/>
      </c:barChart>
      <c:catAx>
        <c:axId val="59253120"/>
        <c:scaling>
          <c:orientation val="minMax"/>
        </c:scaling>
        <c:axPos val="b"/>
        <c:tickLblPos val="nextTo"/>
        <c:crossAx val="59254656"/>
        <c:crosses val="autoZero"/>
        <c:auto val="1"/>
        <c:lblAlgn val="ctr"/>
        <c:lblOffset val="100"/>
      </c:catAx>
      <c:valAx>
        <c:axId val="59254656"/>
        <c:scaling>
          <c:orientation val="minMax"/>
        </c:scaling>
        <c:axPos val="l"/>
        <c:numFmt formatCode="General" sourceLinked="1"/>
        <c:tickLblPos val="nextTo"/>
        <c:txPr>
          <a:bodyPr/>
          <a:lstStyle/>
          <a:p>
            <a:pPr>
              <a:defRPr sz="1600"/>
            </a:pPr>
            <a:endParaRPr lang="es-ES"/>
          </a:p>
        </c:txPr>
        <c:crossAx val="59253120"/>
        <c:crosses val="autoZero"/>
        <c:crossBetween val="between"/>
      </c:valAx>
      <c:dTable>
        <c:showHorzBorder val="1"/>
        <c:showVertBorder val="1"/>
        <c:showOutline val="1"/>
        <c:showKeys val="1"/>
      </c:dTable>
    </c:plotArea>
    <c:plotVisOnly val="1"/>
    <c:dispBlanksAs val="gap"/>
  </c:chart>
  <c:txPr>
    <a:bodyPr/>
    <a:lstStyle/>
    <a:p>
      <a:pPr>
        <a:defRPr sz="2000"/>
      </a:pPr>
      <a:endParaRPr lang="es-E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s-ES"/>
  <c:style val="18"/>
  <c:chart>
    <c:title>
      <c:tx>
        <c:rich>
          <a:bodyPr/>
          <a:lstStyle/>
          <a:p>
            <a:pPr>
              <a:defRPr sz="1600"/>
            </a:pPr>
            <a:r>
              <a:rPr lang="en-US" sz="2400" dirty="0" err="1"/>
              <a:t>Tasa</a:t>
            </a:r>
            <a:r>
              <a:rPr lang="en-US" sz="2400" dirty="0"/>
              <a:t> de </a:t>
            </a:r>
            <a:r>
              <a:rPr lang="en-US" sz="2400" dirty="0" err="1" smtClean="0"/>
              <a:t>mortalidad</a:t>
            </a:r>
            <a:r>
              <a:rPr lang="en-US" sz="2400" baseline="0" dirty="0" smtClean="0"/>
              <a:t> </a:t>
            </a:r>
            <a:r>
              <a:rPr lang="en-US" sz="2400" baseline="0" dirty="0" err="1" smtClean="0"/>
              <a:t>materna</a:t>
            </a:r>
            <a:r>
              <a:rPr lang="en-US" sz="2400" dirty="0" smtClean="0"/>
              <a:t> </a:t>
            </a:r>
            <a:r>
              <a:rPr lang="en-US" sz="2400" dirty="0"/>
              <a:t>en </a:t>
            </a:r>
            <a:r>
              <a:rPr lang="en-US" sz="2400" dirty="0" err="1"/>
              <a:t>las</a:t>
            </a:r>
            <a:r>
              <a:rPr lang="en-US" sz="2400" dirty="0"/>
              <a:t> </a:t>
            </a:r>
            <a:r>
              <a:rPr lang="en-US" sz="2400" dirty="0" err="1"/>
              <a:t>Comarcas</a:t>
            </a:r>
            <a:r>
              <a:rPr lang="en-US" sz="2400" dirty="0"/>
              <a:t> </a:t>
            </a:r>
            <a:r>
              <a:rPr lang="en-US" sz="2400" dirty="0" err="1"/>
              <a:t>Indígenas</a:t>
            </a:r>
            <a:r>
              <a:rPr lang="en-US" sz="2400" dirty="0"/>
              <a:t>. </a:t>
            </a:r>
            <a:r>
              <a:rPr lang="en-US" sz="2400" dirty="0" err="1"/>
              <a:t>República</a:t>
            </a:r>
            <a:r>
              <a:rPr lang="en-US" sz="2400" dirty="0"/>
              <a:t> de Panamá. </a:t>
            </a:r>
            <a:endParaRPr lang="en-US" sz="2400" dirty="0" smtClean="0"/>
          </a:p>
          <a:p>
            <a:pPr>
              <a:defRPr sz="1600"/>
            </a:pPr>
            <a:r>
              <a:rPr lang="en-US" sz="2400" dirty="0" err="1" smtClean="0"/>
              <a:t>Años</a:t>
            </a:r>
            <a:r>
              <a:rPr lang="en-US" sz="2400" dirty="0" smtClean="0"/>
              <a:t> </a:t>
            </a:r>
            <a:r>
              <a:rPr lang="en-US" sz="2400" dirty="0"/>
              <a:t>2000,2005,2010 y 2011</a:t>
            </a:r>
          </a:p>
        </c:rich>
      </c:tx>
      <c:layout/>
    </c:title>
    <c:plotArea>
      <c:layout/>
      <c:barChart>
        <c:barDir val="col"/>
        <c:grouping val="clustered"/>
        <c:ser>
          <c:idx val="0"/>
          <c:order val="0"/>
          <c:tx>
            <c:strRef>
              <c:f>'Gráfica Tasas'!$B$7:$B$8</c:f>
              <c:strCache>
                <c:ptCount val="1"/>
                <c:pt idx="0">
                  <c:v>Año 2000</c:v>
                </c:pt>
              </c:strCache>
            </c:strRef>
          </c:tx>
          <c:cat>
            <c:strRef>
              <c:f>'Gráfica Tasas'!$A$9:$A$13</c:f>
              <c:strCache>
                <c:ptCount val="5"/>
                <c:pt idx="0">
                  <c:v>Emberá</c:v>
                </c:pt>
                <c:pt idx="1">
                  <c:v>Kuna Yala</c:v>
                </c:pt>
                <c:pt idx="2">
                  <c:v>Ngobe Buglé</c:v>
                </c:pt>
                <c:pt idx="3">
                  <c:v>Madugandí</c:v>
                </c:pt>
                <c:pt idx="4">
                  <c:v>Wargandí</c:v>
                </c:pt>
              </c:strCache>
            </c:strRef>
          </c:cat>
          <c:val>
            <c:numRef>
              <c:f>'Gráfica Tasas'!$B$9:$B$13</c:f>
              <c:numCache>
                <c:formatCode>General</c:formatCode>
                <c:ptCount val="5"/>
                <c:pt idx="0" formatCode="0">
                  <c:v>0</c:v>
                </c:pt>
                <c:pt idx="1">
                  <c:v>511.9</c:v>
                </c:pt>
                <c:pt idx="2" formatCode="0">
                  <c:v>0</c:v>
                </c:pt>
                <c:pt idx="3" formatCode="0">
                  <c:v>0</c:v>
                </c:pt>
                <c:pt idx="4" formatCode="0">
                  <c:v>0</c:v>
                </c:pt>
              </c:numCache>
            </c:numRef>
          </c:val>
        </c:ser>
        <c:ser>
          <c:idx val="1"/>
          <c:order val="1"/>
          <c:tx>
            <c:strRef>
              <c:f>'Gráfica Tasas'!$C$7:$C$8</c:f>
              <c:strCache>
                <c:ptCount val="1"/>
                <c:pt idx="0">
                  <c:v>Año 2005</c:v>
                </c:pt>
              </c:strCache>
            </c:strRef>
          </c:tx>
          <c:cat>
            <c:strRef>
              <c:f>'Gráfica Tasas'!$A$9:$A$13</c:f>
              <c:strCache>
                <c:ptCount val="5"/>
                <c:pt idx="0">
                  <c:v>Emberá</c:v>
                </c:pt>
                <c:pt idx="1">
                  <c:v>Kuna Yala</c:v>
                </c:pt>
                <c:pt idx="2">
                  <c:v>Ngobe Buglé</c:v>
                </c:pt>
                <c:pt idx="3">
                  <c:v>Madugandí</c:v>
                </c:pt>
                <c:pt idx="4">
                  <c:v>Wargandí</c:v>
                </c:pt>
              </c:strCache>
            </c:strRef>
          </c:cat>
          <c:val>
            <c:numRef>
              <c:f>'Gráfica Tasas'!$C$9:$C$13</c:f>
              <c:numCache>
                <c:formatCode>General</c:formatCode>
                <c:ptCount val="5"/>
                <c:pt idx="0">
                  <c:v>432.9</c:v>
                </c:pt>
                <c:pt idx="1">
                  <c:v>205.1</c:v>
                </c:pt>
                <c:pt idx="2">
                  <c:v>469.1</c:v>
                </c:pt>
                <c:pt idx="3" formatCode="0">
                  <c:v>0</c:v>
                </c:pt>
                <c:pt idx="4" formatCode="0">
                  <c:v>0</c:v>
                </c:pt>
              </c:numCache>
            </c:numRef>
          </c:val>
        </c:ser>
        <c:ser>
          <c:idx val="2"/>
          <c:order val="2"/>
          <c:tx>
            <c:strRef>
              <c:f>'Gráfica Tasas'!$D$7:$D$8</c:f>
              <c:strCache>
                <c:ptCount val="1"/>
                <c:pt idx="0">
                  <c:v>Año 2010</c:v>
                </c:pt>
              </c:strCache>
            </c:strRef>
          </c:tx>
          <c:cat>
            <c:strRef>
              <c:f>'Gráfica Tasas'!$A$9:$A$13</c:f>
              <c:strCache>
                <c:ptCount val="5"/>
                <c:pt idx="0">
                  <c:v>Emberá</c:v>
                </c:pt>
                <c:pt idx="1">
                  <c:v>Kuna Yala</c:v>
                </c:pt>
                <c:pt idx="2">
                  <c:v>Ngobe Buglé</c:v>
                </c:pt>
                <c:pt idx="3">
                  <c:v>Madugandí</c:v>
                </c:pt>
                <c:pt idx="4">
                  <c:v>Wargandí</c:v>
                </c:pt>
              </c:strCache>
            </c:strRef>
          </c:cat>
          <c:val>
            <c:numRef>
              <c:f>'Gráfica Tasas'!$D$9:$D$13</c:f>
              <c:numCache>
                <c:formatCode>General</c:formatCode>
                <c:ptCount val="5"/>
                <c:pt idx="0" formatCode="0">
                  <c:v>0</c:v>
                </c:pt>
                <c:pt idx="1">
                  <c:v>462.4</c:v>
                </c:pt>
                <c:pt idx="2" formatCode="0.0">
                  <c:v>203.1</c:v>
                </c:pt>
                <c:pt idx="3" formatCode="0.0">
                  <c:v>4651.2</c:v>
                </c:pt>
                <c:pt idx="4" formatCode="0.0">
                  <c:v>2941.2</c:v>
                </c:pt>
              </c:numCache>
            </c:numRef>
          </c:val>
        </c:ser>
        <c:ser>
          <c:idx val="3"/>
          <c:order val="3"/>
          <c:tx>
            <c:strRef>
              <c:f>'Gráfica Tasas'!$E$7:$E$8</c:f>
              <c:strCache>
                <c:ptCount val="1"/>
                <c:pt idx="0">
                  <c:v>Año 2011</c:v>
                </c:pt>
              </c:strCache>
            </c:strRef>
          </c:tx>
          <c:dLbls>
            <c:dLbl>
              <c:idx val="1"/>
              <c:layout>
                <c:manualLayout>
                  <c:x val="1.6009120041584706E-2"/>
                  <c:y val="-2.6734658305806701E-3"/>
                </c:manualLayout>
              </c:layout>
              <c:showVal val="1"/>
            </c:dLbl>
            <c:dLbl>
              <c:idx val="2"/>
              <c:layout>
                <c:manualLayout>
                  <c:x val="1.0187621844644799E-2"/>
                  <c:y val="-5.3469316611611502E-3"/>
                </c:manualLayout>
              </c:layout>
              <c:showVal val="1"/>
            </c:dLbl>
            <c:showVal val="1"/>
          </c:dLbls>
          <c:cat>
            <c:strRef>
              <c:f>'Gráfica Tasas'!$A$9:$A$13</c:f>
              <c:strCache>
                <c:ptCount val="5"/>
                <c:pt idx="0">
                  <c:v>Emberá</c:v>
                </c:pt>
                <c:pt idx="1">
                  <c:v>Kuna Yala</c:v>
                </c:pt>
                <c:pt idx="2">
                  <c:v>Ngobe Buglé</c:v>
                </c:pt>
                <c:pt idx="3">
                  <c:v>Madugandí</c:v>
                </c:pt>
                <c:pt idx="4">
                  <c:v>Wargandí</c:v>
                </c:pt>
              </c:strCache>
            </c:strRef>
          </c:cat>
          <c:val>
            <c:numRef>
              <c:f>'Gráfica Tasas'!$E$9:$E$13</c:f>
              <c:numCache>
                <c:formatCode>General</c:formatCode>
                <c:ptCount val="5"/>
                <c:pt idx="0" formatCode="0">
                  <c:v>0</c:v>
                </c:pt>
                <c:pt idx="1">
                  <c:v>542.29999999999995</c:v>
                </c:pt>
                <c:pt idx="2">
                  <c:v>300.5</c:v>
                </c:pt>
                <c:pt idx="3" formatCode="0">
                  <c:v>0</c:v>
                </c:pt>
                <c:pt idx="4" formatCode="0">
                  <c:v>0</c:v>
                </c:pt>
              </c:numCache>
            </c:numRef>
          </c:val>
        </c:ser>
        <c:dLbls>
          <c:showVal val="1"/>
        </c:dLbls>
        <c:axId val="59304960"/>
        <c:axId val="57619200"/>
      </c:barChart>
      <c:catAx>
        <c:axId val="59304960"/>
        <c:scaling>
          <c:orientation val="minMax"/>
        </c:scaling>
        <c:axPos val="b"/>
        <c:tickLblPos val="nextTo"/>
        <c:crossAx val="57619200"/>
        <c:crosses val="autoZero"/>
        <c:auto val="1"/>
        <c:lblAlgn val="ctr"/>
        <c:lblOffset val="100"/>
      </c:catAx>
      <c:valAx>
        <c:axId val="57619200"/>
        <c:scaling>
          <c:orientation val="minMax"/>
        </c:scaling>
        <c:axPos val="l"/>
        <c:numFmt formatCode="0" sourceLinked="1"/>
        <c:tickLblPos val="nextTo"/>
        <c:crossAx val="59304960"/>
        <c:crosses val="autoZero"/>
        <c:crossBetween val="between"/>
      </c:valAx>
      <c:dTable>
        <c:showHorzBorder val="1"/>
        <c:showVertBorder val="1"/>
        <c:showOutline val="1"/>
        <c:txPr>
          <a:bodyPr/>
          <a:lstStyle/>
          <a:p>
            <a:pPr rtl="0">
              <a:defRPr sz="1600"/>
            </a:pPr>
            <a:endParaRPr lang="es-ES"/>
          </a:p>
        </c:txPr>
      </c:dTable>
    </c:plotArea>
    <c:plotVisOnly val="1"/>
    <c:dispBlanksAs val="gap"/>
  </c:chart>
  <c:txPr>
    <a:bodyPr/>
    <a:lstStyle/>
    <a:p>
      <a:pPr>
        <a:defRPr sz="1100"/>
      </a:pPr>
      <a:endParaRPr lang="es-E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s-ES"/>
  <c:style val="29"/>
  <c:chart>
    <c:title>
      <c:tx>
        <c:rich>
          <a:bodyPr/>
          <a:lstStyle/>
          <a:p>
            <a:pPr>
              <a:defRPr sz="1800"/>
            </a:pPr>
            <a:r>
              <a:rPr lang="en-US" sz="1800" dirty="0" smtClean="0"/>
              <a:t>PROPORCIÓN DE PARTOS CON ASISTENCIA DE PERSONAL SANITARIO ESPECIALIZADO. REPÚBLICA DE PANAMÁ.  AÑOS 1990 A 2011</a:t>
            </a:r>
            <a:endParaRPr lang="en-US" sz="1800" dirty="0"/>
          </a:p>
        </c:rich>
      </c:tx>
      <c:layout/>
    </c:title>
    <c:plotArea>
      <c:layout/>
      <c:barChart>
        <c:barDir val="col"/>
        <c:grouping val="clustered"/>
        <c:ser>
          <c:idx val="0"/>
          <c:order val="0"/>
          <c:tx>
            <c:strRef>
              <c:f>'Hoja1 (2)'!$B$3</c:f>
              <c:strCache>
                <c:ptCount val="1"/>
                <c:pt idx="0">
                  <c:v>Proporción de partos con asistencia de personal sanitario especializado</c:v>
                </c:pt>
              </c:strCache>
            </c:strRef>
          </c:tx>
          <c:dLbls>
            <c:txPr>
              <a:bodyPr/>
              <a:lstStyle/>
              <a:p>
                <a:pPr>
                  <a:defRPr sz="1800"/>
                </a:pPr>
                <a:endParaRPr lang="es-ES"/>
              </a:p>
            </c:txPr>
            <c:showVal val="1"/>
          </c:dLbls>
          <c:cat>
            <c:numRef>
              <c:f>'Hoja1 (2)'!$C$2:$O$2</c:f>
              <c:numCache>
                <c:formatCode>General</c:formatCode>
                <c:ptCount val="13"/>
                <c:pt idx="0">
                  <c:v>1990</c:v>
                </c:pt>
                <c:pt idx="1">
                  <c:v>2000</c:v>
                </c:pt>
                <c:pt idx="2">
                  <c:v>2001</c:v>
                </c:pt>
                <c:pt idx="3">
                  <c:v>2002</c:v>
                </c:pt>
                <c:pt idx="4">
                  <c:v>2003</c:v>
                </c:pt>
                <c:pt idx="5">
                  <c:v>2004</c:v>
                </c:pt>
                <c:pt idx="6">
                  <c:v>2005</c:v>
                </c:pt>
                <c:pt idx="7">
                  <c:v>2006</c:v>
                </c:pt>
                <c:pt idx="8">
                  <c:v>2007</c:v>
                </c:pt>
                <c:pt idx="9">
                  <c:v>2008</c:v>
                </c:pt>
                <c:pt idx="10">
                  <c:v>2009</c:v>
                </c:pt>
                <c:pt idx="11">
                  <c:v>2010</c:v>
                </c:pt>
                <c:pt idx="12">
                  <c:v>2011</c:v>
                </c:pt>
              </c:numCache>
            </c:numRef>
          </c:cat>
          <c:val>
            <c:numRef>
              <c:f>'Hoja1 (2)'!$C$3:$O$3</c:f>
              <c:numCache>
                <c:formatCode>General</c:formatCode>
                <c:ptCount val="13"/>
                <c:pt idx="0">
                  <c:v>86.3</c:v>
                </c:pt>
                <c:pt idx="1">
                  <c:v>90.5</c:v>
                </c:pt>
                <c:pt idx="2">
                  <c:v>92.1</c:v>
                </c:pt>
                <c:pt idx="3">
                  <c:v>94.2</c:v>
                </c:pt>
                <c:pt idx="4">
                  <c:v>92.5</c:v>
                </c:pt>
                <c:pt idx="5">
                  <c:v>91.3</c:v>
                </c:pt>
                <c:pt idx="6">
                  <c:v>91.1</c:v>
                </c:pt>
                <c:pt idx="7" formatCode="0.0">
                  <c:v>91</c:v>
                </c:pt>
                <c:pt idx="8">
                  <c:v>91.5</c:v>
                </c:pt>
                <c:pt idx="9">
                  <c:v>91.8</c:v>
                </c:pt>
                <c:pt idx="10">
                  <c:v>94.2</c:v>
                </c:pt>
                <c:pt idx="11">
                  <c:v>92.7</c:v>
                </c:pt>
                <c:pt idx="12">
                  <c:v>93.5</c:v>
                </c:pt>
              </c:numCache>
            </c:numRef>
          </c:val>
        </c:ser>
        <c:axId val="59476992"/>
        <c:axId val="59482880"/>
      </c:barChart>
      <c:catAx>
        <c:axId val="59476992"/>
        <c:scaling>
          <c:orientation val="minMax"/>
        </c:scaling>
        <c:axPos val="b"/>
        <c:numFmt formatCode="General" sourceLinked="1"/>
        <c:tickLblPos val="nextTo"/>
        <c:txPr>
          <a:bodyPr/>
          <a:lstStyle/>
          <a:p>
            <a:pPr>
              <a:defRPr sz="1400"/>
            </a:pPr>
            <a:endParaRPr lang="es-ES"/>
          </a:p>
        </c:txPr>
        <c:crossAx val="59482880"/>
        <c:crosses val="autoZero"/>
        <c:auto val="1"/>
        <c:lblAlgn val="ctr"/>
        <c:lblOffset val="100"/>
      </c:catAx>
      <c:valAx>
        <c:axId val="59482880"/>
        <c:scaling>
          <c:orientation val="minMax"/>
        </c:scaling>
        <c:axPos val="l"/>
        <c:numFmt formatCode="General" sourceLinked="1"/>
        <c:tickLblPos val="nextTo"/>
        <c:txPr>
          <a:bodyPr/>
          <a:lstStyle/>
          <a:p>
            <a:pPr>
              <a:defRPr sz="1800"/>
            </a:pPr>
            <a:endParaRPr lang="es-ES"/>
          </a:p>
        </c:txPr>
        <c:crossAx val="59476992"/>
        <c:crosses val="autoZero"/>
        <c:crossBetween val="between"/>
      </c:valAx>
    </c:plotArea>
    <c:plotVisOnly val="1"/>
    <c:dispBlanksAs val="gap"/>
  </c:chart>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es-ES"/>
  <c:style val="5"/>
  <c:clrMapOvr bg1="lt1" tx1="dk1" bg2="lt2" tx2="dk2" accent1="accent1" accent2="accent2" accent3="accent3" accent4="accent4" accent5="accent5" accent6="accent6" hlink="hlink" folHlink="folHlink"/>
  <c:chart>
    <c:view3D>
      <c:rAngAx val="1"/>
    </c:view3D>
    <c:floor>
      <c:spPr>
        <a:noFill/>
        <a:ln>
          <a:noFill/>
        </a:ln>
      </c:spPr>
    </c:floor>
    <c:plotArea>
      <c:layout/>
      <c:bar3DChart>
        <c:barDir val="col"/>
        <c:grouping val="clustered"/>
        <c:ser>
          <c:idx val="0"/>
          <c:order val="0"/>
          <c:tx>
            <c:strRef>
              <c:f>Hoja3!$C$9</c:f>
              <c:strCache>
                <c:ptCount val="1"/>
                <c:pt idx="0">
                  <c:v>2009</c:v>
                </c:pt>
              </c:strCache>
            </c:strRef>
          </c:tx>
          <c:spPr>
            <a:ln>
              <a:solidFill>
                <a:srgbClr val="008000"/>
              </a:solidFill>
            </a:ln>
          </c:spPr>
          <c:dPt>
            <c:idx val="0"/>
            <c:spPr>
              <a:solidFill>
                <a:srgbClr val="008000"/>
              </a:solidFill>
              <a:ln>
                <a:solidFill>
                  <a:srgbClr val="008000"/>
                </a:solidFill>
              </a:ln>
            </c:spPr>
          </c:dPt>
          <c:dPt>
            <c:idx val="1"/>
            <c:spPr>
              <a:solidFill>
                <a:srgbClr val="008000"/>
              </a:solidFill>
              <a:ln>
                <a:solidFill>
                  <a:srgbClr val="008000"/>
                </a:solidFill>
              </a:ln>
            </c:spPr>
          </c:dPt>
          <c:dPt>
            <c:idx val="2"/>
            <c:spPr>
              <a:solidFill>
                <a:srgbClr val="008000"/>
              </a:solidFill>
              <a:ln>
                <a:solidFill>
                  <a:srgbClr val="008000"/>
                </a:solidFill>
              </a:ln>
            </c:spPr>
          </c:dPt>
          <c:dPt>
            <c:idx val="3"/>
            <c:spPr>
              <a:solidFill>
                <a:srgbClr val="008000"/>
              </a:solidFill>
              <a:ln>
                <a:solidFill>
                  <a:srgbClr val="008000"/>
                </a:solidFill>
              </a:ln>
            </c:spPr>
          </c:dPt>
          <c:dLbls>
            <c:dLbl>
              <c:idx val="0"/>
              <c:layout>
                <c:manualLayout>
                  <c:x val="7.3569177966969724E-3"/>
                  <c:y val="-2.1944835767959685E-2"/>
                </c:manualLayout>
              </c:layout>
              <c:showVal val="1"/>
            </c:dLbl>
            <c:dLbl>
              <c:idx val="1"/>
              <c:layout>
                <c:manualLayout>
                  <c:x val="1.3242452034054561E-2"/>
                  <c:y val="-1.8809859229679638E-2"/>
                </c:manualLayout>
              </c:layout>
              <c:showVal val="1"/>
            </c:dLbl>
            <c:dLbl>
              <c:idx val="2"/>
              <c:layout>
                <c:manualLayout>
                  <c:x val="1.3242452034054561E-2"/>
                  <c:y val="-1.8809859229679638E-2"/>
                </c:manualLayout>
              </c:layout>
              <c:showVal val="1"/>
            </c:dLbl>
            <c:dLbl>
              <c:idx val="3"/>
              <c:layout>
                <c:manualLayout>
                  <c:x val="1.1771068474715329E-2"/>
                  <c:y val="-2.3512324037099363E-2"/>
                </c:manualLayout>
              </c:layout>
              <c:showVal val="1"/>
            </c:dLbl>
            <c:txPr>
              <a:bodyPr/>
              <a:lstStyle/>
              <a:p>
                <a:pPr>
                  <a:defRPr sz="2000" b="1">
                    <a:latin typeface="Arial" pitchFamily="34" charset="0"/>
                    <a:cs typeface="Arial" pitchFamily="34" charset="0"/>
                  </a:defRPr>
                </a:pPr>
                <a:endParaRPr lang="es-ES"/>
              </a:p>
            </c:txPr>
            <c:showVal val="1"/>
          </c:dLbls>
          <c:cat>
            <c:multiLvlStrRef>
              <c:f>Hoja3!$A$10:$B$13</c:f>
              <c:multiLvlStrCache>
                <c:ptCount val="4"/>
                <c:lvl>
                  <c:pt idx="0">
                    <c:v>Administrativo</c:v>
                  </c:pt>
                  <c:pt idx="1">
                    <c:v>Técnico</c:v>
                  </c:pt>
                  <c:pt idx="2">
                    <c:v> Administrativo</c:v>
                  </c:pt>
                  <c:pt idx="3">
                    <c:v>Técnico</c:v>
                  </c:pt>
                </c:lvl>
                <c:lvl>
                  <c:pt idx="0">
                    <c:v>Permanente </c:v>
                  </c:pt>
                  <c:pt idx="2">
                    <c:v>Contrato</c:v>
                  </c:pt>
                </c:lvl>
              </c:multiLvlStrCache>
            </c:multiLvlStrRef>
          </c:cat>
          <c:val>
            <c:numRef>
              <c:f>Hoja3!$C$10:$C$13</c:f>
              <c:numCache>
                <c:formatCode>General</c:formatCode>
                <c:ptCount val="4"/>
                <c:pt idx="0">
                  <c:v>28</c:v>
                </c:pt>
                <c:pt idx="1">
                  <c:v>56</c:v>
                </c:pt>
                <c:pt idx="2">
                  <c:v>11</c:v>
                </c:pt>
                <c:pt idx="3">
                  <c:v>7</c:v>
                </c:pt>
              </c:numCache>
            </c:numRef>
          </c:val>
        </c:ser>
        <c:ser>
          <c:idx val="1"/>
          <c:order val="1"/>
          <c:tx>
            <c:strRef>
              <c:f>Hoja3!$D$9</c:f>
              <c:strCache>
                <c:ptCount val="1"/>
                <c:pt idx="0">
                  <c:v>2012</c:v>
                </c:pt>
              </c:strCache>
            </c:strRef>
          </c:tx>
          <c:spPr>
            <a:solidFill>
              <a:srgbClr val="FFFF00"/>
            </a:solidFill>
            <a:ln>
              <a:noFill/>
            </a:ln>
          </c:spPr>
          <c:dLbls>
            <c:dLbl>
              <c:idx val="0"/>
              <c:layout>
                <c:manualLayout>
                  <c:x val="1.0299684915375746E-2"/>
                  <c:y val="-2.1944835767959622E-2"/>
                </c:manualLayout>
              </c:layout>
              <c:tx>
                <c:rich>
                  <a:bodyPr/>
                  <a:lstStyle/>
                  <a:p>
                    <a:r>
                      <a:rPr lang="en-US" dirty="0" smtClean="0"/>
                      <a:t>36</a:t>
                    </a:r>
                    <a:endParaRPr lang="en-US" dirty="0"/>
                  </a:p>
                </c:rich>
              </c:tx>
              <c:showVal val="1"/>
            </c:dLbl>
            <c:dLbl>
              <c:idx val="1"/>
              <c:layout>
                <c:manualLayout>
                  <c:x val="1.9127986271412187E-2"/>
                  <c:y val="-1.4107394422259598E-2"/>
                </c:manualLayout>
              </c:layout>
              <c:tx>
                <c:rich>
                  <a:bodyPr/>
                  <a:lstStyle/>
                  <a:p>
                    <a:r>
                      <a:rPr lang="en-US" dirty="0" smtClean="0"/>
                      <a:t>62</a:t>
                    </a:r>
                    <a:endParaRPr lang="en-US" dirty="0"/>
                  </a:p>
                </c:rich>
              </c:tx>
              <c:showVal val="1"/>
            </c:dLbl>
            <c:dLbl>
              <c:idx val="2"/>
              <c:delete val="1"/>
            </c:dLbl>
            <c:dLbl>
              <c:idx val="3"/>
              <c:layout>
                <c:manualLayout>
                  <c:x val="1.765660271207278E-2"/>
                  <c:y val="-2.3512324037099363E-2"/>
                </c:manualLayout>
              </c:layout>
              <c:tx>
                <c:rich>
                  <a:bodyPr/>
                  <a:lstStyle/>
                  <a:p>
                    <a:r>
                      <a:rPr lang="en-US" dirty="0" smtClean="0"/>
                      <a:t>17</a:t>
                    </a:r>
                    <a:endParaRPr lang="en-US" dirty="0"/>
                  </a:p>
                </c:rich>
              </c:tx>
              <c:showVal val="1"/>
            </c:dLbl>
            <c:txPr>
              <a:bodyPr/>
              <a:lstStyle/>
              <a:p>
                <a:pPr>
                  <a:defRPr sz="2000" b="1">
                    <a:latin typeface="Arial" pitchFamily="34" charset="0"/>
                    <a:cs typeface="Arial" pitchFamily="34" charset="0"/>
                  </a:defRPr>
                </a:pPr>
                <a:endParaRPr lang="es-ES"/>
              </a:p>
            </c:txPr>
            <c:showVal val="1"/>
          </c:dLbls>
          <c:cat>
            <c:multiLvlStrRef>
              <c:f>Hoja3!$A$10:$B$13</c:f>
              <c:multiLvlStrCache>
                <c:ptCount val="4"/>
                <c:lvl>
                  <c:pt idx="0">
                    <c:v>Administrativo</c:v>
                  </c:pt>
                  <c:pt idx="1">
                    <c:v>Técnico</c:v>
                  </c:pt>
                  <c:pt idx="2">
                    <c:v> Administrativo</c:v>
                  </c:pt>
                  <c:pt idx="3">
                    <c:v>Técnico</c:v>
                  </c:pt>
                </c:lvl>
                <c:lvl>
                  <c:pt idx="0">
                    <c:v>Permanente </c:v>
                  </c:pt>
                  <c:pt idx="2">
                    <c:v>Contrato</c:v>
                  </c:pt>
                </c:lvl>
              </c:multiLvlStrCache>
            </c:multiLvlStrRef>
          </c:cat>
          <c:val>
            <c:numRef>
              <c:f>Hoja3!$D$10:$D$13</c:f>
              <c:numCache>
                <c:formatCode>General</c:formatCode>
                <c:ptCount val="4"/>
                <c:pt idx="0">
                  <c:v>35</c:v>
                </c:pt>
                <c:pt idx="1">
                  <c:v>57</c:v>
                </c:pt>
                <c:pt idx="3">
                  <c:v>5</c:v>
                </c:pt>
              </c:numCache>
            </c:numRef>
          </c:val>
        </c:ser>
        <c:dLbls>
          <c:showVal val="1"/>
        </c:dLbls>
        <c:shape val="cylinder"/>
        <c:axId val="59662720"/>
        <c:axId val="59664256"/>
        <c:axId val="0"/>
      </c:bar3DChart>
      <c:catAx>
        <c:axId val="59662720"/>
        <c:scaling>
          <c:orientation val="minMax"/>
        </c:scaling>
        <c:axPos val="b"/>
        <c:majorTickMark val="none"/>
        <c:tickLblPos val="nextTo"/>
        <c:txPr>
          <a:bodyPr/>
          <a:lstStyle/>
          <a:p>
            <a:pPr>
              <a:defRPr sz="1400" b="1">
                <a:latin typeface="Arial" pitchFamily="34" charset="0"/>
                <a:cs typeface="Arial" pitchFamily="34" charset="0"/>
              </a:defRPr>
            </a:pPr>
            <a:endParaRPr lang="es-ES"/>
          </a:p>
        </c:txPr>
        <c:crossAx val="59664256"/>
        <c:crosses val="autoZero"/>
        <c:auto val="1"/>
        <c:lblAlgn val="ctr"/>
        <c:lblOffset val="100"/>
      </c:catAx>
      <c:valAx>
        <c:axId val="59664256"/>
        <c:scaling>
          <c:orientation val="minMax"/>
        </c:scaling>
        <c:delete val="1"/>
        <c:axPos val="l"/>
        <c:numFmt formatCode="General" sourceLinked="1"/>
        <c:tickLblPos val="none"/>
        <c:crossAx val="59662720"/>
        <c:crosses val="autoZero"/>
        <c:crossBetween val="between"/>
      </c:valAx>
    </c:plotArea>
    <c:legend>
      <c:legendPos val="t"/>
      <c:legendEntry>
        <c:idx val="0"/>
        <c:txPr>
          <a:bodyPr/>
          <a:lstStyle/>
          <a:p>
            <a:pPr>
              <a:defRPr sz="1600" b="1">
                <a:latin typeface="Arial" pitchFamily="34" charset="0"/>
                <a:cs typeface="Arial" pitchFamily="34" charset="0"/>
              </a:defRPr>
            </a:pPr>
            <a:endParaRPr lang="es-ES"/>
          </a:p>
        </c:txPr>
      </c:legendEntry>
      <c:legendEntry>
        <c:idx val="1"/>
        <c:txPr>
          <a:bodyPr/>
          <a:lstStyle/>
          <a:p>
            <a:pPr>
              <a:defRPr sz="1600" b="1">
                <a:latin typeface="Arial" pitchFamily="34" charset="0"/>
                <a:cs typeface="Arial" pitchFamily="34" charset="0"/>
              </a:defRPr>
            </a:pPr>
            <a:endParaRPr lang="es-ES"/>
          </a:p>
        </c:txPr>
      </c:legendEntry>
      <c:layout>
        <c:manualLayout>
          <c:xMode val="edge"/>
          <c:yMode val="edge"/>
          <c:x val="0.81293910521395907"/>
          <c:y val="0.18838517105198421"/>
          <c:w val="8.3335326599182247E-2"/>
          <c:h val="0.13058367743090268"/>
        </c:manualLayout>
      </c:layout>
      <c:txPr>
        <a:bodyPr/>
        <a:lstStyle/>
        <a:p>
          <a:pPr>
            <a:defRPr sz="1400" b="1">
              <a:latin typeface="Arial" pitchFamily="34" charset="0"/>
              <a:cs typeface="Arial" pitchFamily="34" charset="0"/>
            </a:defRPr>
          </a:pPr>
          <a:endParaRPr lang="es-ES"/>
        </a:p>
      </c:txPr>
    </c:legend>
    <c:plotVisOnly val="1"/>
    <c:dispBlanksAs val="gap"/>
  </c:chart>
  <c:spPr>
    <a:noFill/>
    <a:ln w="0">
      <a:noFill/>
    </a:ln>
  </c:spPr>
  <c:externalData r:id="rId2"/>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B526494-BC51-40E2-8122-376A91E952C6}" type="datetimeFigureOut">
              <a:rPr lang="es-MX" smtClean="0"/>
              <a:pPr/>
              <a:t>09/05/2013</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65DE90-E5CF-40DE-BEDD-4FCE3B092FA8}" type="slidenum">
              <a:rPr lang="es-MX" smtClean="0"/>
              <a:pPr/>
              <a:t>‹Nº›</a:t>
            </a:fld>
            <a:endParaRPr lang="es-MX"/>
          </a:p>
        </p:txBody>
      </p:sp>
    </p:spTree>
    <p:extLst>
      <p:ext uri="{BB962C8B-B14F-4D97-AF65-F5344CB8AC3E}">
        <p14:creationId xmlns="" xmlns:p14="http://schemas.microsoft.com/office/powerpoint/2010/main" val="1247171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1 Marcador de imagen de diapositiva"/>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66914" name="2 Marcador de notas"/>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a:spcBef>
                <a:spcPct val="0"/>
              </a:spcBef>
            </a:pPr>
            <a:endParaRPr lang="es-ES">
              <a:latin typeface="Calibri" charset="0"/>
            </a:endParaRPr>
          </a:p>
        </p:txBody>
      </p:sp>
      <p:sp>
        <p:nvSpPr>
          <p:cNvPr id="166915" name="3 Marcador de número de diapositiva"/>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75BBFF85-99AE-0045-BBE3-328A22327CDE}" type="slidenum">
              <a:rPr lang="es-MX"/>
              <a:pPr/>
              <a:t>9</a:t>
            </a:fld>
            <a:endParaRPr lang="es-MX"/>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PA"/>
          </a:p>
        </p:txBody>
      </p:sp>
      <p:sp>
        <p:nvSpPr>
          <p:cNvPr id="4" name="3 Marcador de número de diapositiva"/>
          <p:cNvSpPr>
            <a:spLocks noGrp="1"/>
          </p:cNvSpPr>
          <p:nvPr>
            <p:ph type="sldNum" sz="quarter" idx="10"/>
          </p:nvPr>
        </p:nvSpPr>
        <p:spPr/>
        <p:txBody>
          <a:bodyPr/>
          <a:lstStyle/>
          <a:p>
            <a:fld id="{E2F5A87A-EE60-441A-9A9D-E3DA2EC1EC16}" type="slidenum">
              <a:rPr lang="es-PA" smtClean="0"/>
              <a:pPr/>
              <a:t>11</a:t>
            </a:fld>
            <a:endParaRPr lang="es-P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2D84C5CE-74A4-7141-ABA3-66A31781A36B}" type="slidenum">
              <a:rPr lang="es-ES">
                <a:latin typeface="Calibri" charset="0"/>
              </a:rPr>
              <a:pPr eaLnBrk="1" hangingPunct="1"/>
              <a:t>15</a:t>
            </a:fld>
            <a:endParaRPr lang="es-ES">
              <a:latin typeface="Calibri" charset="0"/>
            </a:endParaRPr>
          </a:p>
        </p:txBody>
      </p:sp>
      <p:sp>
        <p:nvSpPr>
          <p:cNvPr id="471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7108"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s-ES">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B265DE90-E5CF-40DE-BEDD-4FCE3B092FA8}" type="slidenum">
              <a:rPr lang="es-MX" smtClean="0"/>
              <a:pPr/>
              <a:t>23</a:t>
            </a:fld>
            <a:endParaRPr lang="es-MX"/>
          </a:p>
        </p:txBody>
      </p:sp>
    </p:spTree>
    <p:extLst>
      <p:ext uri="{BB962C8B-B14F-4D97-AF65-F5344CB8AC3E}">
        <p14:creationId xmlns="" xmlns:p14="http://schemas.microsoft.com/office/powerpoint/2010/main" val="32245013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p:spPr>
        <p:txBody>
          <a:bodyPr/>
          <a:lstStyle/>
          <a:p>
            <a:pPr eaLnBrk="1" hangingPunct="1"/>
            <a:endParaRPr lang="es-PA"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p:txBody>
          <a:bodyPr/>
          <a:lstStyle/>
          <a:p>
            <a:endParaRPr lang="es-P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E37D078-880D-4136-80F4-3A0B9EF2DEB2}" type="datetimeFigureOut">
              <a:rPr lang="en-US" smtClean="0"/>
              <a:pPr/>
              <a:t>5/9/2013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03E9F-1B97-4F69-AB66-592241757277}"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37D078-880D-4136-80F4-3A0B9EF2DEB2}" type="datetimeFigureOut">
              <a:rPr lang="en-US" smtClean="0"/>
              <a:pPr/>
              <a:t>5/9/2013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03E9F-1B97-4F69-AB66-592241757277}"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37D078-880D-4136-80F4-3A0B9EF2DEB2}" type="datetimeFigureOut">
              <a:rPr lang="en-US" smtClean="0"/>
              <a:pPr/>
              <a:t>5/9/2013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03E9F-1B97-4F69-AB66-592241757277}"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37D078-880D-4136-80F4-3A0B9EF2DEB2}" type="datetimeFigureOut">
              <a:rPr lang="en-US" smtClean="0"/>
              <a:pPr/>
              <a:t>5/9/2013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03E9F-1B97-4F69-AB66-592241757277}"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37D078-880D-4136-80F4-3A0B9EF2DEB2}" type="datetimeFigureOut">
              <a:rPr lang="en-US" smtClean="0"/>
              <a:pPr/>
              <a:t>5/9/2013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03E9F-1B97-4F69-AB66-592241757277}"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E37D078-880D-4136-80F4-3A0B9EF2DEB2}" type="datetimeFigureOut">
              <a:rPr lang="en-US" smtClean="0"/>
              <a:pPr/>
              <a:t>5/9/2013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303E9F-1B97-4F69-AB66-592241757277}"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E37D078-880D-4136-80F4-3A0B9EF2DEB2}" type="datetimeFigureOut">
              <a:rPr lang="en-US" smtClean="0"/>
              <a:pPr/>
              <a:t>5/9/2013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303E9F-1B97-4F69-AB66-592241757277}"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E37D078-880D-4136-80F4-3A0B9EF2DEB2}" type="datetimeFigureOut">
              <a:rPr lang="en-US" smtClean="0"/>
              <a:pPr/>
              <a:t>5/9/2013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303E9F-1B97-4F69-AB66-592241757277}"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37D078-880D-4136-80F4-3A0B9EF2DEB2}" type="datetimeFigureOut">
              <a:rPr lang="en-US" smtClean="0"/>
              <a:pPr/>
              <a:t>5/9/2013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303E9F-1B97-4F69-AB66-592241757277}"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37D078-880D-4136-80F4-3A0B9EF2DEB2}" type="datetimeFigureOut">
              <a:rPr lang="en-US" smtClean="0"/>
              <a:pPr/>
              <a:t>5/9/2013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303E9F-1B97-4F69-AB66-592241757277}"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37D078-880D-4136-80F4-3A0B9EF2DEB2}" type="datetimeFigureOut">
              <a:rPr lang="en-US" smtClean="0"/>
              <a:pPr/>
              <a:t>5/9/2013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303E9F-1B97-4F69-AB66-592241757277}"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37D078-880D-4136-80F4-3A0B9EF2DEB2}" type="datetimeFigureOut">
              <a:rPr lang="en-US" smtClean="0"/>
              <a:pPr/>
              <a:t>5/9/2013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303E9F-1B97-4F69-AB66-592241757277}"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http://europa.eu.int/comm/europeaid/projects/amlat/eurosocial_en.jpg" TargetMode="Externa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hyperlink" Target="http://www.google.com.co/imgres?imgurl=http://www.cep-plasticos.com/sites/default/files/images/Bandera_download.png&amp;imgrefurl=http://www.cep-plasticos.com/es/contenido/preparaci%C3%B3n-de-la-misi%C3%B3n-empresarial-panam%C3%A1&amp;docid=KyK3n531jGmMIM&amp;tbnid=cN5GbVi057uIvM:&amp;w=1319&amp;h=936&amp;ei=SxqMUbbOFPW14AOtz4GwCg&amp;ved=0CAIQxiAwAA&amp;iact=ricl" TargetMode="Externa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gif"/><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7.gif"/><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755775"/>
          </a:xfrm>
          <a:solidFill>
            <a:schemeClr val="accent5">
              <a:lumMod val="20000"/>
              <a:lumOff val="80000"/>
            </a:schemeClr>
          </a:solidFill>
        </p:spPr>
        <p:txBody>
          <a:bodyPr>
            <a:normAutofit fontScale="90000"/>
          </a:bodyPr>
          <a:lstStyle/>
          <a:p>
            <a:r>
              <a:rPr lang="es-ES" sz="3100" b="1" cap="small" dirty="0"/>
              <a:t> </a:t>
            </a:r>
            <a:r>
              <a:rPr lang="en-US" sz="3100" dirty="0"/>
              <a:t/>
            </a:r>
            <a:br>
              <a:rPr lang="en-US" sz="3100" dirty="0"/>
            </a:br>
            <a:r>
              <a:rPr lang="es-ES" sz="3100" b="1" cap="small" dirty="0" smtClean="0"/>
              <a:t>“Desafíos </a:t>
            </a:r>
            <a:r>
              <a:rPr lang="es-ES" sz="3100" b="1" cap="small" dirty="0"/>
              <a:t>y Oportunidades para la Equidad en el Acceso a Servicios de Salud: equidad en la disponibilidad y el uso racional de medicamentos y equidad en la disponibilidad de recursos humanos”</a:t>
            </a:r>
            <a:r>
              <a:rPr lang="en-US" sz="3100" dirty="0"/>
              <a:t/>
            </a:r>
            <a:br>
              <a:rPr lang="en-US" sz="3100" dirty="0"/>
            </a:br>
            <a:endParaRPr lang="en-US" sz="3100" dirty="0"/>
          </a:p>
        </p:txBody>
      </p:sp>
      <p:sp>
        <p:nvSpPr>
          <p:cNvPr id="3" name="Subtitle 2"/>
          <p:cNvSpPr>
            <a:spLocks noGrp="1"/>
          </p:cNvSpPr>
          <p:nvPr>
            <p:ph type="subTitle" idx="1"/>
          </p:nvPr>
        </p:nvSpPr>
        <p:spPr>
          <a:xfrm>
            <a:off x="1371600" y="4191000"/>
            <a:ext cx="6400800" cy="1447800"/>
          </a:xfrm>
          <a:solidFill>
            <a:schemeClr val="accent3">
              <a:lumMod val="40000"/>
              <a:lumOff val="60000"/>
            </a:schemeClr>
          </a:solidFill>
        </p:spPr>
        <p:txBody>
          <a:bodyPr>
            <a:normAutofit fontScale="55000" lnSpcReduction="20000"/>
          </a:bodyPr>
          <a:lstStyle/>
          <a:p>
            <a:r>
              <a:rPr lang="es-ES" b="1" dirty="0" smtClean="0">
                <a:solidFill>
                  <a:schemeClr val="tx1"/>
                </a:solidFill>
              </a:rPr>
              <a:t>República de Panamá </a:t>
            </a:r>
          </a:p>
          <a:p>
            <a:r>
              <a:rPr lang="es-ES" dirty="0" smtClean="0">
                <a:solidFill>
                  <a:schemeClr val="tx1"/>
                </a:solidFill>
              </a:rPr>
              <a:t>Dra. </a:t>
            </a:r>
            <a:r>
              <a:rPr lang="es-ES" dirty="0" err="1" smtClean="0">
                <a:solidFill>
                  <a:schemeClr val="tx1"/>
                </a:solidFill>
              </a:rPr>
              <a:t>Fanía</a:t>
            </a:r>
            <a:r>
              <a:rPr lang="es-ES" dirty="0" smtClean="0">
                <a:solidFill>
                  <a:schemeClr val="tx1"/>
                </a:solidFill>
              </a:rPr>
              <a:t> Rivas de </a:t>
            </a:r>
            <a:r>
              <a:rPr lang="es-ES" dirty="0" err="1" smtClean="0">
                <a:solidFill>
                  <a:schemeClr val="tx1"/>
                </a:solidFill>
              </a:rPr>
              <a:t>Roach</a:t>
            </a:r>
            <a:endParaRPr lang="es-ES" dirty="0" smtClean="0">
              <a:solidFill>
                <a:schemeClr val="tx1"/>
              </a:solidFill>
            </a:endParaRPr>
          </a:p>
          <a:p>
            <a:r>
              <a:rPr lang="es-ES" dirty="0" smtClean="0">
                <a:solidFill>
                  <a:schemeClr val="tx1"/>
                </a:solidFill>
              </a:rPr>
              <a:t>Enlace Nacional -  Programa Red de Oportunidades</a:t>
            </a:r>
          </a:p>
          <a:p>
            <a:r>
              <a:rPr lang="es-ES" dirty="0" smtClean="0">
                <a:solidFill>
                  <a:schemeClr val="tx1"/>
                </a:solidFill>
              </a:rPr>
              <a:t>Lic. Cecilio </a:t>
            </a:r>
            <a:r>
              <a:rPr lang="es-ES" dirty="0" err="1" smtClean="0">
                <a:solidFill>
                  <a:schemeClr val="tx1"/>
                </a:solidFill>
              </a:rPr>
              <a:t>Tejeira</a:t>
            </a:r>
            <a:endParaRPr lang="es-ES" dirty="0" smtClean="0">
              <a:solidFill>
                <a:schemeClr val="tx1"/>
              </a:solidFill>
            </a:endParaRPr>
          </a:p>
          <a:p>
            <a:r>
              <a:rPr lang="es-ES" dirty="0" smtClean="0">
                <a:solidFill>
                  <a:schemeClr val="tx1"/>
                </a:solidFill>
              </a:rPr>
              <a:t>Dirección de Asuntos Internacionales </a:t>
            </a:r>
          </a:p>
          <a:p>
            <a:endParaRPr lang="es-ES" dirty="0" smtClean="0">
              <a:solidFill>
                <a:schemeClr val="tx1"/>
              </a:solidFill>
            </a:endParaRPr>
          </a:p>
          <a:p>
            <a:endParaRPr lang="es-ES" dirty="0" smtClean="0">
              <a:solidFill>
                <a:schemeClr val="tx1"/>
              </a:solidFill>
            </a:endParaRPr>
          </a:p>
          <a:p>
            <a:endParaRPr lang="en-US" dirty="0"/>
          </a:p>
        </p:txBody>
      </p:sp>
      <p:pic>
        <p:nvPicPr>
          <p:cNvPr id="1026" name="Picture 2" descr="EUROsociAL"/>
          <p:cNvPicPr>
            <a:picLocks noChangeAspect="1" noChangeArrowheads="1"/>
          </p:cNvPicPr>
          <p:nvPr/>
        </p:nvPicPr>
        <p:blipFill>
          <a:blip r:embed="rId2" r:link="rId3" cstate="print"/>
          <a:srcRect/>
          <a:stretch>
            <a:fillRect/>
          </a:stretch>
        </p:blipFill>
        <p:spPr bwMode="auto">
          <a:xfrm>
            <a:off x="762000" y="361166"/>
            <a:ext cx="1600200" cy="1162833"/>
          </a:xfrm>
          <a:prstGeom prst="rect">
            <a:avLst/>
          </a:prstGeom>
          <a:noFill/>
          <a:ln w="9525">
            <a:noFill/>
            <a:miter lim="800000"/>
            <a:headEnd/>
            <a:tailEnd/>
          </a:ln>
        </p:spPr>
      </p:pic>
      <p:pic>
        <p:nvPicPr>
          <p:cNvPr id="7" name="6 Imagen" descr="http://www.up.ac.pa/ftp/2010/principal/deinteres/MinisterioSalud.jpg"/>
          <p:cNvPicPr/>
          <p:nvPr/>
        </p:nvPicPr>
        <p:blipFill>
          <a:blip r:embed="rId4" cstate="print"/>
          <a:srcRect/>
          <a:stretch>
            <a:fillRect/>
          </a:stretch>
        </p:blipFill>
        <p:spPr bwMode="auto">
          <a:xfrm>
            <a:off x="7086600" y="414400"/>
            <a:ext cx="1447800" cy="97274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Picture 2" descr="http://t2.gstatic.com/images?q=tbn:ANd9GcSpc-p8zIunDQIqXsM3qrLg8qHV5PI4yo11_K6U8w7cgHCaz3NF">
            <a:hlinkClick r:id="rId5"/>
          </p:cNvPr>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3962400" y="514312"/>
            <a:ext cx="1523999" cy="1009685"/>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 xmlns:p14="http://schemas.microsoft.com/office/powerpoint/2010/main" val="1063643267"/>
              </p:ext>
            </p:extLst>
          </p:nvPr>
        </p:nvGraphicFramePr>
        <p:xfrm>
          <a:off x="152400" y="1256130"/>
          <a:ext cx="8839200" cy="470535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Box 54"/>
          <p:cNvSpPr txBox="1">
            <a:spLocks noChangeArrowheads="1"/>
          </p:cNvSpPr>
          <p:nvPr/>
        </p:nvSpPr>
        <p:spPr bwMode="auto">
          <a:xfrm>
            <a:off x="807730" y="5809080"/>
            <a:ext cx="57150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s-ES" sz="1400" b="1" dirty="0"/>
              <a:t>Fuente: </a:t>
            </a:r>
            <a:r>
              <a:rPr lang="es-ES" sz="1400" dirty="0"/>
              <a:t>Contraloría General de la República</a:t>
            </a:r>
            <a:r>
              <a:rPr lang="es-ES" dirty="0"/>
              <a:t>. </a:t>
            </a:r>
            <a:r>
              <a:rPr lang="es-ES" sz="1400" dirty="0"/>
              <a:t>Tasa por </a:t>
            </a:r>
            <a:r>
              <a:rPr lang="es-ES" sz="1400" dirty="0" smtClean="0"/>
              <a:t>100,000 </a:t>
            </a:r>
            <a:r>
              <a:rPr lang="es-ES" sz="1400" dirty="0"/>
              <a:t>nacidos vivos</a:t>
            </a:r>
          </a:p>
        </p:txBody>
      </p:sp>
    </p:spTree>
    <p:extLst>
      <p:ext uri="{BB962C8B-B14F-4D97-AF65-F5344CB8AC3E}">
        <p14:creationId xmlns="" xmlns:p14="http://schemas.microsoft.com/office/powerpoint/2010/main" val="40799868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1107" y="44623"/>
            <a:ext cx="8921965" cy="783347"/>
          </a:xfrm>
          <a:solidFill>
            <a:schemeClr val="accent6">
              <a:lumMod val="20000"/>
              <a:lumOff val="80000"/>
            </a:schemeClr>
          </a:solidFill>
        </p:spPr>
        <p:txBody>
          <a:bodyPr>
            <a:noAutofit/>
          </a:bodyPr>
          <a:lstStyle/>
          <a:p>
            <a:pPr algn="ctr"/>
            <a:r>
              <a:rPr lang="es-MX" sz="2000" b="1" dirty="0" smtClean="0">
                <a:solidFill>
                  <a:srgbClr val="000000"/>
                </a:solidFill>
              </a:rPr>
              <a:t>TASA DE MORTALIDAD MATERNA POR PROVINCIAS Y REGIONES DE SALUD.  REPÚBLICA DE PANAMÁ.  AÑO 2011</a:t>
            </a:r>
            <a:endParaRPr lang="es-MX" sz="2000" b="1" dirty="0">
              <a:solidFill>
                <a:srgbClr val="000000"/>
              </a:solidFill>
            </a:endParaRPr>
          </a:p>
        </p:txBody>
      </p:sp>
      <p:graphicFrame>
        <p:nvGraphicFramePr>
          <p:cNvPr id="4" name="3 Marcador de contenido"/>
          <p:cNvGraphicFramePr>
            <a:graphicFrameLocks noGrp="1"/>
          </p:cNvGraphicFramePr>
          <p:nvPr>
            <p:ph idx="1"/>
            <p:extLst>
              <p:ext uri="{D42A27DB-BD31-4B8C-83A1-F6EECF244321}">
                <p14:modId xmlns="" xmlns:p14="http://schemas.microsoft.com/office/powerpoint/2010/main" val="2746200660"/>
              </p:ext>
            </p:extLst>
          </p:nvPr>
        </p:nvGraphicFramePr>
        <p:xfrm>
          <a:off x="963207" y="932391"/>
          <a:ext cx="7089746" cy="5455920"/>
        </p:xfrm>
        <a:graphic>
          <a:graphicData uri="http://schemas.openxmlformats.org/drawingml/2006/table">
            <a:tbl>
              <a:tblPr firstRow="1" bandRow="1">
                <a:tableStyleId>{5C22544A-7EE6-4342-B048-85BDC9FD1C3A}</a:tableStyleId>
              </a:tblPr>
              <a:tblGrid>
                <a:gridCol w="3259454"/>
                <a:gridCol w="957573"/>
                <a:gridCol w="957573"/>
                <a:gridCol w="957573"/>
                <a:gridCol w="957573"/>
              </a:tblGrid>
              <a:tr h="713493">
                <a:tc>
                  <a:txBody>
                    <a:bodyPr/>
                    <a:lstStyle/>
                    <a:p>
                      <a:r>
                        <a:rPr lang="es-MX" sz="2400" dirty="0" smtClean="0">
                          <a:solidFill>
                            <a:schemeClr val="tx1"/>
                          </a:solidFill>
                        </a:rPr>
                        <a:t>Provincia/Región</a:t>
                      </a:r>
                      <a:r>
                        <a:rPr lang="es-MX" sz="2400" baseline="0" dirty="0" smtClean="0">
                          <a:solidFill>
                            <a:schemeClr val="tx1"/>
                          </a:solidFill>
                        </a:rPr>
                        <a:t> de Salud</a:t>
                      </a:r>
                      <a:endParaRPr lang="es-MX" sz="2400" dirty="0">
                        <a:solidFill>
                          <a:schemeClr val="tx1"/>
                        </a:solidFill>
                      </a:endParaRPr>
                    </a:p>
                  </a:txBody>
                  <a:tcPr>
                    <a:solidFill>
                      <a:schemeClr val="accent1">
                        <a:lumMod val="40000"/>
                        <a:lumOff val="60000"/>
                      </a:schemeClr>
                    </a:solidFill>
                  </a:tcPr>
                </a:tc>
                <a:tc>
                  <a:txBody>
                    <a:bodyPr/>
                    <a:lstStyle/>
                    <a:p>
                      <a:pPr algn="ctr"/>
                      <a:r>
                        <a:rPr lang="es-MX" sz="2400" dirty="0" smtClean="0">
                          <a:solidFill>
                            <a:schemeClr val="tx1"/>
                          </a:solidFill>
                        </a:rPr>
                        <a:t>2008</a:t>
                      </a:r>
                      <a:endParaRPr lang="es-MX" sz="2400" dirty="0">
                        <a:solidFill>
                          <a:schemeClr val="tx1"/>
                        </a:solidFill>
                      </a:endParaRPr>
                    </a:p>
                  </a:txBody>
                  <a:tcPr>
                    <a:solidFill>
                      <a:schemeClr val="accent1">
                        <a:lumMod val="40000"/>
                        <a:lumOff val="60000"/>
                      </a:schemeClr>
                    </a:solidFill>
                  </a:tcPr>
                </a:tc>
                <a:tc>
                  <a:txBody>
                    <a:bodyPr/>
                    <a:lstStyle/>
                    <a:p>
                      <a:pPr algn="ctr"/>
                      <a:r>
                        <a:rPr lang="es-MX" sz="2400" dirty="0" smtClean="0">
                          <a:solidFill>
                            <a:schemeClr val="tx1"/>
                          </a:solidFill>
                        </a:rPr>
                        <a:t>2009</a:t>
                      </a:r>
                      <a:endParaRPr lang="es-MX" sz="2400" dirty="0">
                        <a:solidFill>
                          <a:schemeClr val="tx1"/>
                        </a:solidFill>
                      </a:endParaRPr>
                    </a:p>
                  </a:txBody>
                  <a:tcPr>
                    <a:solidFill>
                      <a:schemeClr val="accent1">
                        <a:lumMod val="40000"/>
                        <a:lumOff val="60000"/>
                      </a:schemeClr>
                    </a:solidFill>
                  </a:tcPr>
                </a:tc>
                <a:tc>
                  <a:txBody>
                    <a:bodyPr/>
                    <a:lstStyle/>
                    <a:p>
                      <a:pPr algn="ctr"/>
                      <a:r>
                        <a:rPr lang="es-MX" sz="2400" dirty="0" smtClean="0">
                          <a:solidFill>
                            <a:schemeClr val="tx1"/>
                          </a:solidFill>
                        </a:rPr>
                        <a:t>2010</a:t>
                      </a:r>
                      <a:endParaRPr lang="es-MX" sz="2400" dirty="0">
                        <a:solidFill>
                          <a:schemeClr val="tx1"/>
                        </a:solidFill>
                      </a:endParaRPr>
                    </a:p>
                  </a:txBody>
                  <a:tcPr>
                    <a:solidFill>
                      <a:schemeClr val="accent1">
                        <a:lumMod val="40000"/>
                        <a:lumOff val="60000"/>
                      </a:schemeClr>
                    </a:solidFill>
                  </a:tcPr>
                </a:tc>
                <a:tc>
                  <a:txBody>
                    <a:bodyPr/>
                    <a:lstStyle/>
                    <a:p>
                      <a:pPr algn="ctr"/>
                      <a:r>
                        <a:rPr lang="es-MX" sz="2400" dirty="0" smtClean="0">
                          <a:solidFill>
                            <a:schemeClr val="tx1"/>
                          </a:solidFill>
                        </a:rPr>
                        <a:t>2011</a:t>
                      </a:r>
                      <a:endParaRPr lang="es-MX" sz="2400" dirty="0">
                        <a:solidFill>
                          <a:schemeClr val="tx1"/>
                        </a:solidFill>
                      </a:endParaRPr>
                    </a:p>
                  </a:txBody>
                  <a:tcPr>
                    <a:solidFill>
                      <a:schemeClr val="accent1">
                        <a:lumMod val="40000"/>
                        <a:lumOff val="60000"/>
                      </a:schemeClr>
                    </a:solidFill>
                  </a:tcPr>
                </a:tc>
              </a:tr>
              <a:tr h="288246">
                <a:tc>
                  <a:txBody>
                    <a:bodyPr/>
                    <a:lstStyle/>
                    <a:p>
                      <a:pPr algn="l" fontAlgn="b"/>
                      <a:r>
                        <a:rPr lang="es-MX" sz="2000" b="0" i="0" u="none" strike="noStrike" dirty="0">
                          <a:solidFill>
                            <a:srgbClr val="000000"/>
                          </a:solidFill>
                          <a:effectLst/>
                          <a:latin typeface="Calibri"/>
                        </a:rPr>
                        <a:t>Bocas del Toro</a:t>
                      </a:r>
                    </a:p>
                  </a:txBody>
                  <a:tcPr marL="0" marR="0" marT="0" marB="0" anchor="b"/>
                </a:tc>
                <a:tc>
                  <a:txBody>
                    <a:bodyPr/>
                    <a:lstStyle/>
                    <a:p>
                      <a:pPr algn="ctr" fontAlgn="b"/>
                      <a:r>
                        <a:rPr lang="es-PA" sz="2000" b="1" i="0" u="none" strike="noStrike" dirty="0" smtClean="0">
                          <a:solidFill>
                            <a:srgbClr val="000000"/>
                          </a:solidFill>
                          <a:effectLst/>
                          <a:latin typeface="Calibri"/>
                        </a:rPr>
                        <a:t>52.2</a:t>
                      </a:r>
                      <a:endParaRPr lang="es-PA" sz="2000" b="1" i="0" u="none" strike="noStrike" dirty="0">
                        <a:solidFill>
                          <a:srgbClr val="000000"/>
                        </a:solidFill>
                        <a:effectLst/>
                        <a:latin typeface="Calibri"/>
                      </a:endParaRPr>
                    </a:p>
                  </a:txBody>
                  <a:tcPr marL="0" marR="0" marT="0" marB="0" anchor="b"/>
                </a:tc>
                <a:tc>
                  <a:txBody>
                    <a:bodyPr/>
                    <a:lstStyle/>
                    <a:p>
                      <a:pPr algn="ctr" fontAlgn="b"/>
                      <a:r>
                        <a:rPr lang="es-PA" sz="2000" b="1" i="0" u="none" strike="noStrike" dirty="0" smtClean="0">
                          <a:solidFill>
                            <a:srgbClr val="000000"/>
                          </a:solidFill>
                          <a:effectLst/>
                          <a:latin typeface="Calibri"/>
                        </a:rPr>
                        <a:t>54.8</a:t>
                      </a:r>
                      <a:endParaRPr lang="es-PA" sz="2000" b="1" i="0" u="none" strike="noStrike" dirty="0">
                        <a:solidFill>
                          <a:srgbClr val="000000"/>
                        </a:solidFill>
                        <a:effectLst/>
                        <a:latin typeface="Calibri"/>
                      </a:endParaRPr>
                    </a:p>
                  </a:txBody>
                  <a:tcPr marL="0" marR="0" marT="0" marB="0" anchor="b"/>
                </a:tc>
                <a:tc>
                  <a:txBody>
                    <a:bodyPr/>
                    <a:lstStyle/>
                    <a:p>
                      <a:pPr algn="ctr" fontAlgn="b"/>
                      <a:r>
                        <a:rPr lang="es-PA" sz="2000" b="0" i="0" u="none" strike="noStrike" dirty="0" smtClean="0">
                          <a:solidFill>
                            <a:srgbClr val="000000"/>
                          </a:solidFill>
                          <a:effectLst/>
                          <a:latin typeface="Calibri"/>
                        </a:rPr>
                        <a:t>50.0</a:t>
                      </a:r>
                      <a:endParaRPr lang="es-PA" sz="2000" b="0" i="0" u="none" strike="noStrike" dirty="0">
                        <a:solidFill>
                          <a:srgbClr val="000000"/>
                        </a:solidFill>
                        <a:effectLst/>
                        <a:latin typeface="Calibri"/>
                      </a:endParaRPr>
                    </a:p>
                  </a:txBody>
                  <a:tcPr marL="0" marR="0" marT="0" marB="0" anchor="b"/>
                </a:tc>
                <a:tc>
                  <a:txBody>
                    <a:bodyPr/>
                    <a:lstStyle/>
                    <a:p>
                      <a:pPr algn="ctr" fontAlgn="b"/>
                      <a:r>
                        <a:rPr lang="es-PA" sz="2000" b="1" i="0" u="none" strike="noStrike" dirty="0" smtClean="0">
                          <a:solidFill>
                            <a:srgbClr val="000000"/>
                          </a:solidFill>
                          <a:effectLst/>
                          <a:latin typeface="Calibri"/>
                        </a:rPr>
                        <a:t>158.0</a:t>
                      </a:r>
                      <a:endParaRPr lang="es-PA" sz="2000" b="1" i="0" u="none" strike="noStrike" dirty="0">
                        <a:solidFill>
                          <a:srgbClr val="000000"/>
                        </a:solidFill>
                        <a:effectLst/>
                        <a:latin typeface="Calibri"/>
                      </a:endParaRPr>
                    </a:p>
                  </a:txBody>
                  <a:tcPr marL="0" marR="0" marT="0" marB="0" anchor="b"/>
                </a:tc>
              </a:tr>
              <a:tr h="264257">
                <a:tc>
                  <a:txBody>
                    <a:bodyPr/>
                    <a:lstStyle/>
                    <a:p>
                      <a:pPr algn="l" fontAlgn="b"/>
                      <a:r>
                        <a:rPr lang="es-MX" sz="2000" b="0" i="0" u="none" strike="noStrike" dirty="0">
                          <a:solidFill>
                            <a:srgbClr val="000000"/>
                          </a:solidFill>
                          <a:effectLst/>
                          <a:latin typeface="Calibri"/>
                        </a:rPr>
                        <a:t>Coclé</a:t>
                      </a:r>
                    </a:p>
                  </a:txBody>
                  <a:tcPr marL="0" marR="0" marT="0" marB="0" anchor="b"/>
                </a:tc>
                <a:tc>
                  <a:txBody>
                    <a:bodyPr/>
                    <a:lstStyle/>
                    <a:p>
                      <a:pPr algn="ctr" fontAlgn="b"/>
                      <a:r>
                        <a:rPr lang="es-PA" sz="2000" b="1" i="0" u="none" strike="noStrike" dirty="0" smtClean="0">
                          <a:solidFill>
                            <a:srgbClr val="000000"/>
                          </a:solidFill>
                          <a:effectLst/>
                          <a:latin typeface="Calibri"/>
                        </a:rPr>
                        <a:t>23.7</a:t>
                      </a:r>
                      <a:endParaRPr lang="es-PA" sz="2000" b="1" i="0" u="none" strike="noStrike" dirty="0">
                        <a:solidFill>
                          <a:srgbClr val="000000"/>
                        </a:solidFill>
                        <a:effectLst/>
                        <a:latin typeface="Calibri"/>
                      </a:endParaRPr>
                    </a:p>
                  </a:txBody>
                  <a:tcPr marL="0" marR="0" marT="0" marB="0" anchor="b"/>
                </a:tc>
                <a:tc>
                  <a:txBody>
                    <a:bodyPr/>
                    <a:lstStyle/>
                    <a:p>
                      <a:pPr algn="ctr" fontAlgn="b"/>
                      <a:r>
                        <a:rPr lang="es-PA" sz="2000" b="1" i="0" u="none" strike="noStrike" dirty="0" smtClean="0">
                          <a:solidFill>
                            <a:srgbClr val="000000"/>
                          </a:solidFill>
                          <a:effectLst/>
                          <a:latin typeface="Calibri"/>
                        </a:rPr>
                        <a:t>73.2</a:t>
                      </a:r>
                      <a:endParaRPr lang="es-PA" sz="2000" b="1" i="0" u="none" strike="noStrike" dirty="0">
                        <a:solidFill>
                          <a:srgbClr val="000000"/>
                        </a:solidFill>
                        <a:effectLst/>
                        <a:latin typeface="Calibri"/>
                      </a:endParaRPr>
                    </a:p>
                  </a:txBody>
                  <a:tcPr marL="0" marR="0" marT="0" marB="0" anchor="b"/>
                </a:tc>
                <a:tc>
                  <a:txBody>
                    <a:bodyPr/>
                    <a:lstStyle/>
                    <a:p>
                      <a:pPr algn="ctr" fontAlgn="b"/>
                      <a:r>
                        <a:rPr lang="es-PA" sz="2000" b="0" i="0" u="none" strike="noStrike" dirty="0" smtClean="0">
                          <a:solidFill>
                            <a:srgbClr val="000000"/>
                          </a:solidFill>
                          <a:effectLst/>
                          <a:latin typeface="Calibri"/>
                        </a:rPr>
                        <a:t>50.0</a:t>
                      </a:r>
                      <a:endParaRPr lang="es-PA" sz="2000" b="0" i="0" u="none" strike="noStrike" dirty="0">
                        <a:solidFill>
                          <a:srgbClr val="000000"/>
                        </a:solidFill>
                        <a:effectLst/>
                        <a:latin typeface="Calibri"/>
                      </a:endParaRPr>
                    </a:p>
                  </a:txBody>
                  <a:tcPr marL="0" marR="0" marT="0" marB="0" anchor="b"/>
                </a:tc>
                <a:tc>
                  <a:txBody>
                    <a:bodyPr/>
                    <a:lstStyle/>
                    <a:p>
                      <a:pPr algn="ctr" fontAlgn="b"/>
                      <a:r>
                        <a:rPr lang="es-PA" sz="2000" b="1" i="0" u="none" strike="noStrike" dirty="0" smtClean="0">
                          <a:solidFill>
                            <a:srgbClr val="000000"/>
                          </a:solidFill>
                          <a:effectLst/>
                          <a:latin typeface="Calibri"/>
                        </a:rPr>
                        <a:t>92.0</a:t>
                      </a:r>
                      <a:endParaRPr lang="es-PA" sz="2000" b="1" i="0" u="none" strike="noStrike" dirty="0">
                        <a:solidFill>
                          <a:srgbClr val="000000"/>
                        </a:solidFill>
                        <a:effectLst/>
                        <a:latin typeface="Calibri"/>
                      </a:endParaRPr>
                    </a:p>
                  </a:txBody>
                  <a:tcPr marL="0" marR="0" marT="0" marB="0" anchor="b"/>
                </a:tc>
              </a:tr>
              <a:tr h="288246">
                <a:tc>
                  <a:txBody>
                    <a:bodyPr/>
                    <a:lstStyle/>
                    <a:p>
                      <a:pPr algn="l" fontAlgn="b"/>
                      <a:r>
                        <a:rPr lang="es-MX" sz="2000" b="0" i="0" u="none" strike="noStrike" dirty="0" smtClean="0">
                          <a:solidFill>
                            <a:srgbClr val="000000"/>
                          </a:solidFill>
                          <a:effectLst/>
                          <a:latin typeface="Calibri"/>
                        </a:rPr>
                        <a:t>Colón</a:t>
                      </a:r>
                      <a:endParaRPr lang="es-MX" sz="2000" b="0" i="0" u="none" strike="noStrike" dirty="0">
                        <a:solidFill>
                          <a:srgbClr val="000000"/>
                        </a:solidFill>
                        <a:effectLst/>
                        <a:latin typeface="Calibri"/>
                      </a:endParaRPr>
                    </a:p>
                  </a:txBody>
                  <a:tcPr marL="0" marR="0" marT="0" marB="0" anchor="b">
                    <a:solidFill>
                      <a:schemeClr val="accent1">
                        <a:lumMod val="40000"/>
                        <a:lumOff val="60000"/>
                      </a:schemeClr>
                    </a:solidFill>
                  </a:tcPr>
                </a:tc>
                <a:tc>
                  <a:txBody>
                    <a:bodyPr/>
                    <a:lstStyle/>
                    <a:p>
                      <a:pPr algn="ctr" fontAlgn="b"/>
                      <a:r>
                        <a:rPr lang="es-PA" sz="2000" b="0" i="0" u="none" strike="noStrike" dirty="0" smtClean="0">
                          <a:solidFill>
                            <a:srgbClr val="000000"/>
                          </a:solidFill>
                          <a:effectLst/>
                          <a:latin typeface="Calibri"/>
                        </a:rPr>
                        <a:t>110.4</a:t>
                      </a:r>
                      <a:endParaRPr lang="es-PA" sz="2000" b="0" i="0" u="none" strike="noStrike" dirty="0">
                        <a:solidFill>
                          <a:srgbClr val="000000"/>
                        </a:solidFill>
                        <a:effectLst/>
                        <a:latin typeface="Calibri"/>
                      </a:endParaRPr>
                    </a:p>
                  </a:txBody>
                  <a:tcPr marL="0" marR="0" marT="0" marB="0" anchor="b">
                    <a:solidFill>
                      <a:schemeClr val="accent1">
                        <a:lumMod val="40000"/>
                        <a:lumOff val="60000"/>
                      </a:schemeClr>
                    </a:solidFill>
                  </a:tcPr>
                </a:tc>
                <a:tc>
                  <a:txBody>
                    <a:bodyPr/>
                    <a:lstStyle/>
                    <a:p>
                      <a:pPr algn="ctr" fontAlgn="b"/>
                      <a:r>
                        <a:rPr lang="es-PA" sz="2000" b="0" i="0" u="none" strike="noStrike" dirty="0" smtClean="0">
                          <a:solidFill>
                            <a:srgbClr val="000000"/>
                          </a:solidFill>
                          <a:effectLst/>
                          <a:latin typeface="Calibri"/>
                        </a:rPr>
                        <a:t>55.6</a:t>
                      </a:r>
                      <a:endParaRPr lang="es-PA" sz="2000" b="0" i="0" u="none" strike="noStrike" dirty="0">
                        <a:solidFill>
                          <a:srgbClr val="000000"/>
                        </a:solidFill>
                        <a:effectLst/>
                        <a:latin typeface="Calibri"/>
                      </a:endParaRPr>
                    </a:p>
                  </a:txBody>
                  <a:tcPr marL="0" marR="0" marT="0" marB="0" anchor="b">
                    <a:solidFill>
                      <a:schemeClr val="accent1">
                        <a:lumMod val="40000"/>
                        <a:lumOff val="60000"/>
                      </a:schemeClr>
                    </a:solidFill>
                  </a:tcPr>
                </a:tc>
                <a:tc>
                  <a:txBody>
                    <a:bodyPr/>
                    <a:lstStyle/>
                    <a:p>
                      <a:pPr algn="ctr" fontAlgn="b"/>
                      <a:r>
                        <a:rPr lang="es-PA" sz="2000" b="1" i="0" u="none" strike="noStrike" dirty="0" smtClean="0">
                          <a:solidFill>
                            <a:srgbClr val="000000"/>
                          </a:solidFill>
                          <a:effectLst/>
                          <a:latin typeface="Calibri"/>
                        </a:rPr>
                        <a:t>60.0</a:t>
                      </a:r>
                      <a:endParaRPr lang="es-PA" sz="2000" b="1" i="0" u="none" strike="noStrike" dirty="0">
                        <a:solidFill>
                          <a:srgbClr val="000000"/>
                        </a:solidFill>
                        <a:effectLst/>
                        <a:latin typeface="Calibri"/>
                      </a:endParaRPr>
                    </a:p>
                  </a:txBody>
                  <a:tcPr marL="0" marR="0" marT="0" marB="0" anchor="b">
                    <a:solidFill>
                      <a:schemeClr val="accent1">
                        <a:lumMod val="40000"/>
                        <a:lumOff val="60000"/>
                      </a:schemeClr>
                    </a:solidFill>
                  </a:tcPr>
                </a:tc>
                <a:tc>
                  <a:txBody>
                    <a:bodyPr/>
                    <a:lstStyle/>
                    <a:p>
                      <a:pPr algn="ctr" fontAlgn="b"/>
                      <a:r>
                        <a:rPr lang="es-PA" sz="2000" b="0" i="0" u="none" strike="noStrike" dirty="0" smtClean="0">
                          <a:solidFill>
                            <a:srgbClr val="000000"/>
                          </a:solidFill>
                          <a:effectLst/>
                          <a:latin typeface="Calibri"/>
                        </a:rPr>
                        <a:t>66.9</a:t>
                      </a:r>
                      <a:endParaRPr lang="es-PA" sz="2000" b="0" i="0" u="none" strike="noStrike" dirty="0">
                        <a:solidFill>
                          <a:srgbClr val="000000"/>
                        </a:solidFill>
                        <a:effectLst/>
                        <a:latin typeface="Calibri"/>
                      </a:endParaRPr>
                    </a:p>
                  </a:txBody>
                  <a:tcPr marL="0" marR="0" marT="0" marB="0" anchor="b">
                    <a:solidFill>
                      <a:schemeClr val="accent1">
                        <a:lumMod val="40000"/>
                        <a:lumOff val="60000"/>
                      </a:schemeClr>
                    </a:solidFill>
                  </a:tcPr>
                </a:tc>
              </a:tr>
              <a:tr h="288246">
                <a:tc>
                  <a:txBody>
                    <a:bodyPr/>
                    <a:lstStyle/>
                    <a:p>
                      <a:pPr algn="l" fontAlgn="b"/>
                      <a:r>
                        <a:rPr lang="es-MX" sz="2000" b="0" i="0" u="none" strike="noStrike" dirty="0">
                          <a:solidFill>
                            <a:srgbClr val="000000"/>
                          </a:solidFill>
                          <a:effectLst/>
                          <a:latin typeface="Calibri"/>
                        </a:rPr>
                        <a:t>Chiriquí</a:t>
                      </a:r>
                    </a:p>
                  </a:txBody>
                  <a:tcPr marL="0" marR="0" marT="0" marB="0" anchor="b"/>
                </a:tc>
                <a:tc>
                  <a:txBody>
                    <a:bodyPr/>
                    <a:lstStyle/>
                    <a:p>
                      <a:pPr algn="ctr" fontAlgn="b"/>
                      <a:r>
                        <a:rPr lang="es-PA" sz="2000" b="0" i="0" u="none" strike="noStrike" dirty="0" smtClean="0">
                          <a:solidFill>
                            <a:srgbClr val="000000"/>
                          </a:solidFill>
                          <a:effectLst/>
                          <a:latin typeface="Calibri"/>
                        </a:rPr>
                        <a:t>12.3</a:t>
                      </a:r>
                      <a:endParaRPr lang="es-PA" sz="2000" b="0" i="0" u="none" strike="noStrike" dirty="0">
                        <a:solidFill>
                          <a:srgbClr val="000000"/>
                        </a:solidFill>
                        <a:effectLst/>
                        <a:latin typeface="Calibri"/>
                      </a:endParaRPr>
                    </a:p>
                  </a:txBody>
                  <a:tcPr marL="0" marR="0" marT="0" marB="0" anchor="b"/>
                </a:tc>
                <a:tc>
                  <a:txBody>
                    <a:bodyPr/>
                    <a:lstStyle/>
                    <a:p>
                      <a:pPr algn="ctr" fontAlgn="b"/>
                      <a:r>
                        <a:rPr lang="es-PA" sz="2000" b="0" i="0" u="none" strike="noStrike" dirty="0" smtClean="0">
                          <a:solidFill>
                            <a:srgbClr val="000000"/>
                          </a:solidFill>
                          <a:effectLst/>
                          <a:latin typeface="Calibri"/>
                        </a:rPr>
                        <a:t>38.5</a:t>
                      </a:r>
                      <a:endParaRPr lang="es-PA" sz="2000" b="0" i="0" u="none" strike="noStrike" dirty="0">
                        <a:solidFill>
                          <a:srgbClr val="000000"/>
                        </a:solidFill>
                        <a:effectLst/>
                        <a:latin typeface="Calibri"/>
                      </a:endParaRPr>
                    </a:p>
                  </a:txBody>
                  <a:tcPr marL="0" marR="0" marT="0" marB="0" anchor="b"/>
                </a:tc>
                <a:tc>
                  <a:txBody>
                    <a:bodyPr/>
                    <a:lstStyle/>
                    <a:p>
                      <a:pPr algn="ctr" fontAlgn="b"/>
                      <a:r>
                        <a:rPr lang="es-PA" sz="2000" b="0" i="0" u="none" strike="noStrike" dirty="0" smtClean="0">
                          <a:solidFill>
                            <a:srgbClr val="000000"/>
                          </a:solidFill>
                          <a:effectLst/>
                          <a:latin typeface="Calibri"/>
                        </a:rPr>
                        <a:t>40.0</a:t>
                      </a:r>
                      <a:endParaRPr lang="es-PA" sz="2000" b="0" i="0" u="none" strike="noStrike" dirty="0">
                        <a:solidFill>
                          <a:srgbClr val="000000"/>
                        </a:solidFill>
                        <a:effectLst/>
                        <a:latin typeface="Calibri"/>
                      </a:endParaRPr>
                    </a:p>
                  </a:txBody>
                  <a:tcPr marL="0" marR="0" marT="0" marB="0" anchor="b"/>
                </a:tc>
                <a:tc>
                  <a:txBody>
                    <a:bodyPr/>
                    <a:lstStyle/>
                    <a:p>
                      <a:pPr algn="ctr" fontAlgn="b"/>
                      <a:r>
                        <a:rPr lang="es-PA" sz="2000" b="0" i="0" u="none" strike="noStrike" dirty="0" smtClean="0">
                          <a:solidFill>
                            <a:srgbClr val="000000"/>
                          </a:solidFill>
                          <a:effectLst/>
                          <a:latin typeface="Calibri"/>
                        </a:rPr>
                        <a:t>57.4</a:t>
                      </a:r>
                      <a:endParaRPr lang="es-PA" sz="2000" b="0" i="0" u="none" strike="noStrike" dirty="0">
                        <a:solidFill>
                          <a:srgbClr val="000000"/>
                        </a:solidFill>
                        <a:effectLst/>
                        <a:latin typeface="Calibri"/>
                      </a:endParaRPr>
                    </a:p>
                  </a:txBody>
                  <a:tcPr marL="0" marR="0" marT="0" marB="0" anchor="b"/>
                </a:tc>
              </a:tr>
              <a:tr h="288246">
                <a:tc>
                  <a:txBody>
                    <a:bodyPr/>
                    <a:lstStyle/>
                    <a:p>
                      <a:pPr algn="l" fontAlgn="b"/>
                      <a:r>
                        <a:rPr lang="es-MX" sz="2000" b="0" i="0" u="none" strike="noStrike" dirty="0">
                          <a:solidFill>
                            <a:srgbClr val="000000"/>
                          </a:solidFill>
                          <a:effectLst/>
                          <a:latin typeface="Calibri"/>
                        </a:rPr>
                        <a:t>Darién</a:t>
                      </a:r>
                    </a:p>
                  </a:txBody>
                  <a:tcPr marL="0" marR="0" marT="0" marB="0" anchor="b"/>
                </a:tc>
                <a:tc>
                  <a:txBody>
                    <a:bodyPr/>
                    <a:lstStyle/>
                    <a:p>
                      <a:pPr algn="ctr" fontAlgn="b"/>
                      <a:r>
                        <a:rPr lang="es-PA" sz="2000" b="1" i="0" u="none" strike="noStrike" dirty="0" smtClean="0">
                          <a:solidFill>
                            <a:srgbClr val="000000"/>
                          </a:solidFill>
                          <a:effectLst/>
                          <a:latin typeface="Calibri"/>
                        </a:rPr>
                        <a:t>0.0</a:t>
                      </a:r>
                      <a:endParaRPr lang="es-PA" sz="2000" b="1" i="0" u="none" strike="noStrike" dirty="0">
                        <a:solidFill>
                          <a:srgbClr val="000000"/>
                        </a:solidFill>
                        <a:effectLst/>
                        <a:latin typeface="Calibri"/>
                      </a:endParaRPr>
                    </a:p>
                  </a:txBody>
                  <a:tcPr marL="0" marR="0" marT="0" marB="0" anchor="b"/>
                </a:tc>
                <a:tc>
                  <a:txBody>
                    <a:bodyPr/>
                    <a:lstStyle/>
                    <a:p>
                      <a:pPr algn="ctr" fontAlgn="b"/>
                      <a:r>
                        <a:rPr lang="es-PA" sz="2000" b="1" i="0" u="none" strike="noStrike" dirty="0" smtClean="0">
                          <a:solidFill>
                            <a:srgbClr val="000000"/>
                          </a:solidFill>
                          <a:effectLst/>
                          <a:latin typeface="Calibri"/>
                        </a:rPr>
                        <a:t>83.8</a:t>
                      </a:r>
                      <a:endParaRPr lang="es-PA" sz="2000" b="1" i="0" u="none" strike="noStrike" dirty="0">
                        <a:solidFill>
                          <a:srgbClr val="000000"/>
                        </a:solidFill>
                        <a:effectLst/>
                        <a:latin typeface="Calibri"/>
                      </a:endParaRPr>
                    </a:p>
                  </a:txBody>
                  <a:tcPr marL="0" marR="0" marT="0" marB="0" anchor="b"/>
                </a:tc>
                <a:tc>
                  <a:txBody>
                    <a:bodyPr/>
                    <a:lstStyle/>
                    <a:p>
                      <a:pPr algn="ctr" fontAlgn="b"/>
                      <a:r>
                        <a:rPr lang="es-PA" sz="2000" b="1" i="0" u="none" strike="noStrike" dirty="0" smtClean="0">
                          <a:solidFill>
                            <a:srgbClr val="000000"/>
                          </a:solidFill>
                          <a:effectLst/>
                          <a:latin typeface="Calibri"/>
                        </a:rPr>
                        <a:t>110.0</a:t>
                      </a:r>
                      <a:endParaRPr lang="es-PA" sz="2000" b="1" i="0" u="none" strike="noStrike" dirty="0">
                        <a:solidFill>
                          <a:srgbClr val="000000"/>
                        </a:solidFill>
                        <a:effectLst/>
                        <a:latin typeface="Calibri"/>
                      </a:endParaRPr>
                    </a:p>
                  </a:txBody>
                  <a:tcPr marL="0" marR="0" marT="0" marB="0" anchor="b"/>
                </a:tc>
                <a:tc>
                  <a:txBody>
                    <a:bodyPr/>
                    <a:lstStyle/>
                    <a:p>
                      <a:pPr algn="ctr" fontAlgn="b"/>
                      <a:r>
                        <a:rPr lang="es-PA" sz="2000" b="1" i="0" u="none" strike="noStrike" dirty="0" smtClean="0">
                          <a:solidFill>
                            <a:srgbClr val="000000"/>
                          </a:solidFill>
                          <a:effectLst/>
                          <a:latin typeface="Calibri"/>
                        </a:rPr>
                        <a:t>76.3</a:t>
                      </a:r>
                      <a:endParaRPr lang="es-PA" sz="2000" b="1" i="0" u="none" strike="noStrike" dirty="0">
                        <a:solidFill>
                          <a:srgbClr val="000000"/>
                        </a:solidFill>
                        <a:effectLst/>
                        <a:latin typeface="Calibri"/>
                      </a:endParaRPr>
                    </a:p>
                  </a:txBody>
                  <a:tcPr marL="0" marR="0" marT="0" marB="0" anchor="b"/>
                </a:tc>
              </a:tr>
              <a:tr h="288246">
                <a:tc>
                  <a:txBody>
                    <a:bodyPr/>
                    <a:lstStyle/>
                    <a:p>
                      <a:pPr algn="l" fontAlgn="b"/>
                      <a:r>
                        <a:rPr lang="es-MX" sz="2000" b="0" i="0" u="none" strike="noStrike" dirty="0">
                          <a:solidFill>
                            <a:srgbClr val="000000"/>
                          </a:solidFill>
                          <a:effectLst/>
                          <a:latin typeface="Calibri"/>
                        </a:rPr>
                        <a:t>Herrera</a:t>
                      </a:r>
                    </a:p>
                  </a:txBody>
                  <a:tcPr marL="0" marR="0" marT="0" marB="0" anchor="b"/>
                </a:tc>
                <a:tc>
                  <a:txBody>
                    <a:bodyPr/>
                    <a:lstStyle/>
                    <a:p>
                      <a:pPr algn="ctr"/>
                      <a:r>
                        <a:rPr lang="en-US" sz="2000" dirty="0" smtClean="0"/>
                        <a:t>0.0</a:t>
                      </a:r>
                      <a:endParaRPr lang="en-US" sz="2000" dirty="0"/>
                    </a:p>
                  </a:txBody>
                  <a:tcPr marL="0" marR="0" marT="0" marB="0" anchor="b"/>
                </a:tc>
                <a:tc>
                  <a:txBody>
                    <a:bodyPr/>
                    <a:lstStyle/>
                    <a:p>
                      <a:pPr algn="ctr"/>
                      <a:r>
                        <a:rPr lang="en-US" sz="2000" dirty="0" smtClean="0"/>
                        <a:t>68.8</a:t>
                      </a:r>
                      <a:endParaRPr lang="en-US" sz="2000" dirty="0"/>
                    </a:p>
                  </a:txBody>
                  <a:tcPr marL="0" marR="0" marT="0" marB="0" anchor="b"/>
                </a:tc>
                <a:tc>
                  <a:txBody>
                    <a:bodyPr/>
                    <a:lstStyle/>
                    <a:p>
                      <a:pPr algn="ctr" fontAlgn="b"/>
                      <a:r>
                        <a:rPr lang="es-PA" sz="2000" b="0" i="0" u="none" strike="noStrike" dirty="0" smtClean="0">
                          <a:solidFill>
                            <a:srgbClr val="000000"/>
                          </a:solidFill>
                          <a:effectLst/>
                          <a:latin typeface="Calibri"/>
                        </a:rPr>
                        <a:t>0</a:t>
                      </a:r>
                      <a:endParaRPr lang="es-PA" sz="2000" b="0" i="0" u="none" strike="noStrike" dirty="0">
                        <a:solidFill>
                          <a:srgbClr val="000000"/>
                        </a:solidFill>
                        <a:effectLst/>
                        <a:latin typeface="Calibri"/>
                      </a:endParaRPr>
                    </a:p>
                  </a:txBody>
                  <a:tcPr marL="0" marR="0" marT="0" marB="0" anchor="b"/>
                </a:tc>
                <a:tc>
                  <a:txBody>
                    <a:bodyPr/>
                    <a:lstStyle/>
                    <a:p>
                      <a:pPr algn="ctr"/>
                      <a:r>
                        <a:rPr lang="en-US" sz="2000" dirty="0" smtClean="0"/>
                        <a:t>0</a:t>
                      </a:r>
                      <a:endParaRPr lang="en-US" sz="2000" dirty="0"/>
                    </a:p>
                  </a:txBody>
                  <a:tcPr marL="0" marR="0" marT="0" marB="0" anchor="b"/>
                </a:tc>
              </a:tr>
              <a:tr h="288246">
                <a:tc>
                  <a:txBody>
                    <a:bodyPr/>
                    <a:lstStyle/>
                    <a:p>
                      <a:pPr algn="l" fontAlgn="b"/>
                      <a:r>
                        <a:rPr lang="es-MX" sz="2000" b="0" i="0" u="none" strike="noStrike" dirty="0">
                          <a:solidFill>
                            <a:srgbClr val="000000"/>
                          </a:solidFill>
                          <a:effectLst/>
                          <a:latin typeface="Calibri"/>
                        </a:rPr>
                        <a:t>Los Santos</a:t>
                      </a:r>
                    </a:p>
                  </a:txBody>
                  <a:tcPr marL="0" marR="0" marT="0" marB="0" anchor="b"/>
                </a:tc>
                <a:tc>
                  <a:txBody>
                    <a:bodyPr/>
                    <a:lstStyle/>
                    <a:p>
                      <a:pPr algn="ctr" fontAlgn="b"/>
                      <a:r>
                        <a:rPr lang="es-PA" sz="2000" b="0" i="0" u="none" strike="noStrike" dirty="0" smtClean="0">
                          <a:solidFill>
                            <a:srgbClr val="000000"/>
                          </a:solidFill>
                          <a:effectLst/>
                          <a:latin typeface="Calibri"/>
                        </a:rPr>
                        <a:t>93.6</a:t>
                      </a:r>
                      <a:endParaRPr lang="es-PA" sz="2000" b="0" i="0" u="none" strike="noStrike" dirty="0">
                        <a:solidFill>
                          <a:srgbClr val="000000"/>
                        </a:solidFill>
                        <a:effectLst/>
                        <a:latin typeface="Calibri"/>
                      </a:endParaRPr>
                    </a:p>
                  </a:txBody>
                  <a:tcPr marL="0" marR="0" marT="0" marB="0" anchor="b"/>
                </a:tc>
                <a:tc>
                  <a:txBody>
                    <a:bodyPr/>
                    <a:lstStyle/>
                    <a:p>
                      <a:pPr algn="ctr" fontAlgn="b"/>
                      <a:r>
                        <a:rPr lang="es-PA" sz="2000" b="0" i="0" u="none" strike="noStrike" dirty="0" smtClean="0">
                          <a:solidFill>
                            <a:srgbClr val="000000"/>
                          </a:solidFill>
                          <a:effectLst/>
                          <a:latin typeface="Calibri"/>
                        </a:rPr>
                        <a:t>0</a:t>
                      </a:r>
                      <a:endParaRPr lang="es-PA" sz="2000" b="0" i="0" u="none" strike="noStrike" dirty="0">
                        <a:solidFill>
                          <a:srgbClr val="000000"/>
                        </a:solidFill>
                        <a:effectLst/>
                        <a:latin typeface="Calibri"/>
                      </a:endParaRPr>
                    </a:p>
                  </a:txBody>
                  <a:tcPr marL="0" marR="0" marT="0" marB="0" anchor="b"/>
                </a:tc>
                <a:tc>
                  <a:txBody>
                    <a:bodyPr/>
                    <a:lstStyle/>
                    <a:p>
                      <a:pPr algn="ctr" fontAlgn="b"/>
                      <a:r>
                        <a:rPr lang="es-PA" sz="2000" b="0" i="0" u="none" strike="noStrike" dirty="0" smtClean="0">
                          <a:solidFill>
                            <a:srgbClr val="000000"/>
                          </a:solidFill>
                          <a:effectLst/>
                          <a:latin typeface="Calibri"/>
                        </a:rPr>
                        <a:t>0</a:t>
                      </a:r>
                      <a:endParaRPr lang="es-PA" sz="2000" b="0" i="0" u="none" strike="noStrike" dirty="0">
                        <a:solidFill>
                          <a:srgbClr val="000000"/>
                        </a:solidFill>
                        <a:effectLst/>
                        <a:latin typeface="Calibri"/>
                      </a:endParaRPr>
                    </a:p>
                  </a:txBody>
                  <a:tcPr marL="0" marR="0" marT="0" marB="0" anchor="b"/>
                </a:tc>
                <a:tc>
                  <a:txBody>
                    <a:bodyPr/>
                    <a:lstStyle/>
                    <a:p>
                      <a:pPr algn="ctr" fontAlgn="b"/>
                      <a:r>
                        <a:rPr lang="es-PA" sz="2000" b="0" i="0" u="none" strike="noStrike" dirty="0" smtClean="0">
                          <a:solidFill>
                            <a:srgbClr val="000000"/>
                          </a:solidFill>
                          <a:effectLst/>
                          <a:latin typeface="Calibri"/>
                        </a:rPr>
                        <a:t>0</a:t>
                      </a:r>
                      <a:endParaRPr lang="es-PA" sz="2000" b="0" i="0" u="none" strike="noStrike" dirty="0">
                        <a:solidFill>
                          <a:srgbClr val="000000"/>
                        </a:solidFill>
                        <a:effectLst/>
                        <a:latin typeface="Calibri"/>
                      </a:endParaRPr>
                    </a:p>
                  </a:txBody>
                  <a:tcPr marL="0" marR="0" marT="0" marB="0" anchor="b"/>
                </a:tc>
              </a:tr>
              <a:tr h="288246">
                <a:tc>
                  <a:txBody>
                    <a:bodyPr/>
                    <a:lstStyle/>
                    <a:p>
                      <a:pPr algn="l" fontAlgn="b"/>
                      <a:r>
                        <a:rPr lang="es-MX" sz="2000" b="0" i="0" u="none" strike="noStrike" dirty="0" smtClean="0">
                          <a:solidFill>
                            <a:srgbClr val="000000"/>
                          </a:solidFill>
                          <a:effectLst/>
                          <a:latin typeface="Calibri"/>
                        </a:rPr>
                        <a:t>Panamá</a:t>
                      </a:r>
                      <a:r>
                        <a:rPr lang="es-MX" sz="2000" b="0" i="0" u="none" strike="noStrike" baseline="0" dirty="0" smtClean="0">
                          <a:solidFill>
                            <a:srgbClr val="000000"/>
                          </a:solidFill>
                          <a:effectLst/>
                          <a:latin typeface="Calibri"/>
                        </a:rPr>
                        <a:t> Este</a:t>
                      </a:r>
                      <a:endParaRPr lang="es-MX" sz="2000" b="0" i="0" u="none" strike="noStrike" dirty="0">
                        <a:solidFill>
                          <a:srgbClr val="000000"/>
                        </a:solidFill>
                        <a:effectLst/>
                        <a:latin typeface="Calibri"/>
                      </a:endParaRPr>
                    </a:p>
                  </a:txBody>
                  <a:tcPr marL="0" marR="0" marT="0" marB="0" anchor="b"/>
                </a:tc>
                <a:tc>
                  <a:txBody>
                    <a:bodyPr/>
                    <a:lstStyle/>
                    <a:p>
                      <a:pPr algn="ctr" fontAlgn="b"/>
                      <a:r>
                        <a:rPr lang="es-PA" sz="2000" b="0" i="0" u="none" strike="noStrike" dirty="0" smtClean="0">
                          <a:solidFill>
                            <a:srgbClr val="000000"/>
                          </a:solidFill>
                          <a:effectLst/>
                          <a:latin typeface="Calibri"/>
                        </a:rPr>
                        <a:t>51.3</a:t>
                      </a:r>
                      <a:endParaRPr lang="es-PA" sz="2000" b="0" i="0" u="none" strike="noStrike" dirty="0">
                        <a:solidFill>
                          <a:srgbClr val="000000"/>
                        </a:solidFill>
                        <a:effectLst/>
                        <a:latin typeface="Calibri"/>
                      </a:endParaRPr>
                    </a:p>
                  </a:txBody>
                  <a:tcPr marL="0" marR="0" marT="0" marB="0" anchor="b"/>
                </a:tc>
                <a:tc>
                  <a:txBody>
                    <a:bodyPr/>
                    <a:lstStyle/>
                    <a:p>
                      <a:pPr algn="ctr" fontAlgn="b"/>
                      <a:r>
                        <a:rPr lang="es-PA" sz="2000" b="0" i="0" u="none" strike="noStrike" dirty="0" smtClean="0">
                          <a:solidFill>
                            <a:srgbClr val="000000"/>
                          </a:solidFill>
                          <a:effectLst/>
                          <a:latin typeface="Calibri"/>
                        </a:rPr>
                        <a:t>0</a:t>
                      </a:r>
                      <a:endParaRPr lang="es-PA" sz="2000" b="0" i="0" u="none" strike="noStrike" dirty="0">
                        <a:solidFill>
                          <a:srgbClr val="000000"/>
                        </a:solidFill>
                        <a:effectLst/>
                        <a:latin typeface="Calibri"/>
                      </a:endParaRPr>
                    </a:p>
                  </a:txBody>
                  <a:tcPr marL="0" marR="0" marT="0" marB="0" anchor="b"/>
                </a:tc>
                <a:tc>
                  <a:txBody>
                    <a:bodyPr/>
                    <a:lstStyle/>
                    <a:p>
                      <a:pPr algn="ctr" fontAlgn="b"/>
                      <a:r>
                        <a:rPr lang="es-PA" sz="2000" b="0" i="0" u="none" strike="noStrike" dirty="0" smtClean="0">
                          <a:solidFill>
                            <a:srgbClr val="000000"/>
                          </a:solidFill>
                          <a:effectLst/>
                          <a:latin typeface="Calibri"/>
                        </a:rPr>
                        <a:t>46.8</a:t>
                      </a:r>
                      <a:endParaRPr lang="es-PA" sz="2000" b="0" i="0" u="none" strike="noStrike" dirty="0">
                        <a:solidFill>
                          <a:srgbClr val="000000"/>
                        </a:solidFill>
                        <a:effectLst/>
                        <a:latin typeface="Calibri"/>
                      </a:endParaRPr>
                    </a:p>
                  </a:txBody>
                  <a:tcPr marL="0" marR="0" marT="0" marB="0" anchor="b"/>
                </a:tc>
                <a:tc>
                  <a:txBody>
                    <a:bodyPr/>
                    <a:lstStyle/>
                    <a:p>
                      <a:pPr algn="ctr" fontAlgn="b"/>
                      <a:r>
                        <a:rPr lang="es-PA" sz="2000" b="0" i="0" u="none" strike="noStrike" dirty="0" smtClean="0">
                          <a:solidFill>
                            <a:srgbClr val="000000"/>
                          </a:solidFill>
                          <a:effectLst/>
                          <a:latin typeface="Calibri"/>
                        </a:rPr>
                        <a:t>0</a:t>
                      </a:r>
                      <a:endParaRPr lang="es-PA" sz="2000" b="0" i="0" u="none" strike="noStrike" dirty="0">
                        <a:solidFill>
                          <a:srgbClr val="000000"/>
                        </a:solidFill>
                        <a:effectLst/>
                        <a:latin typeface="Calibri"/>
                      </a:endParaRPr>
                    </a:p>
                  </a:txBody>
                  <a:tcPr marL="0" marR="0" marT="0" marB="0" anchor="b"/>
                </a:tc>
              </a:tr>
              <a:tr h="288246">
                <a:tc>
                  <a:txBody>
                    <a:bodyPr/>
                    <a:lstStyle/>
                    <a:p>
                      <a:pPr algn="l" fontAlgn="b"/>
                      <a:r>
                        <a:rPr lang="es-MX" sz="2000" b="0" i="0" u="none" strike="noStrike" dirty="0" smtClean="0">
                          <a:solidFill>
                            <a:srgbClr val="000000"/>
                          </a:solidFill>
                          <a:effectLst/>
                          <a:latin typeface="Calibri"/>
                        </a:rPr>
                        <a:t>Panamá Metro</a:t>
                      </a:r>
                      <a:endParaRPr lang="es-MX" sz="2000" b="0" i="0" u="none" strike="noStrike" dirty="0">
                        <a:solidFill>
                          <a:srgbClr val="000000"/>
                        </a:solidFill>
                        <a:effectLst/>
                        <a:latin typeface="Calibri"/>
                      </a:endParaRPr>
                    </a:p>
                  </a:txBody>
                  <a:tcPr marL="0" marR="0" marT="0" marB="0" anchor="b"/>
                </a:tc>
                <a:tc>
                  <a:txBody>
                    <a:bodyPr/>
                    <a:lstStyle/>
                    <a:p>
                      <a:pPr algn="ctr" fontAlgn="b"/>
                      <a:r>
                        <a:rPr lang="es-PA" sz="2000" b="0" i="0" u="none" strike="noStrike" dirty="0" smtClean="0">
                          <a:solidFill>
                            <a:srgbClr val="000000"/>
                          </a:solidFill>
                          <a:effectLst/>
                          <a:latin typeface="Calibri"/>
                        </a:rPr>
                        <a:t>15.8</a:t>
                      </a:r>
                      <a:endParaRPr lang="es-PA" sz="2000" b="0" i="0" u="none" strike="noStrike" dirty="0">
                        <a:solidFill>
                          <a:srgbClr val="000000"/>
                        </a:solidFill>
                        <a:effectLst/>
                        <a:latin typeface="Calibri"/>
                      </a:endParaRPr>
                    </a:p>
                  </a:txBody>
                  <a:tcPr marL="0" marR="0" marT="0" marB="0" anchor="b"/>
                </a:tc>
                <a:tc>
                  <a:txBody>
                    <a:bodyPr/>
                    <a:lstStyle/>
                    <a:p>
                      <a:pPr algn="ctr" fontAlgn="b"/>
                      <a:r>
                        <a:rPr lang="es-PA" sz="2000" b="0" i="0" u="none" strike="noStrike" dirty="0" smtClean="0">
                          <a:solidFill>
                            <a:srgbClr val="000000"/>
                          </a:solidFill>
                          <a:effectLst/>
                          <a:latin typeface="Calibri"/>
                        </a:rPr>
                        <a:t>24.0</a:t>
                      </a:r>
                      <a:endParaRPr lang="es-PA" sz="2000" b="0" i="0" u="none" strike="noStrike" dirty="0">
                        <a:solidFill>
                          <a:srgbClr val="000000"/>
                        </a:solidFill>
                        <a:effectLst/>
                        <a:latin typeface="Calibri"/>
                      </a:endParaRPr>
                    </a:p>
                  </a:txBody>
                  <a:tcPr marL="0" marR="0" marT="0" marB="0" anchor="b"/>
                </a:tc>
                <a:tc>
                  <a:txBody>
                    <a:bodyPr/>
                    <a:lstStyle/>
                    <a:p>
                      <a:pPr algn="ctr" fontAlgn="b"/>
                      <a:r>
                        <a:rPr lang="es-PA" sz="2000" b="1" i="0" u="none" strike="noStrike" dirty="0" smtClean="0">
                          <a:solidFill>
                            <a:srgbClr val="000000"/>
                          </a:solidFill>
                          <a:effectLst/>
                          <a:latin typeface="Calibri"/>
                        </a:rPr>
                        <a:t>99.2</a:t>
                      </a:r>
                      <a:endParaRPr lang="es-PA" sz="2000" b="1" i="0" u="none" strike="noStrike" dirty="0">
                        <a:solidFill>
                          <a:srgbClr val="000000"/>
                        </a:solidFill>
                        <a:effectLst/>
                        <a:latin typeface="Calibri"/>
                      </a:endParaRPr>
                    </a:p>
                  </a:txBody>
                  <a:tcPr marL="0" marR="0" marT="0" marB="0" anchor="b"/>
                </a:tc>
                <a:tc>
                  <a:txBody>
                    <a:bodyPr/>
                    <a:lstStyle/>
                    <a:p>
                      <a:pPr algn="ctr" fontAlgn="b"/>
                      <a:r>
                        <a:rPr lang="es-PA" sz="2000" b="0" i="0" u="none" strike="noStrike" dirty="0" smtClean="0">
                          <a:solidFill>
                            <a:srgbClr val="000000"/>
                          </a:solidFill>
                          <a:effectLst/>
                          <a:latin typeface="Calibri"/>
                        </a:rPr>
                        <a:t>22.3</a:t>
                      </a:r>
                      <a:endParaRPr lang="es-PA" sz="2000" b="0" i="0" u="none" strike="noStrike" dirty="0">
                        <a:solidFill>
                          <a:srgbClr val="000000"/>
                        </a:solidFill>
                        <a:effectLst/>
                        <a:latin typeface="Calibri"/>
                      </a:endParaRPr>
                    </a:p>
                  </a:txBody>
                  <a:tcPr marL="0" marR="0" marT="0" marB="0" anchor="b"/>
                </a:tc>
              </a:tr>
              <a:tr h="288246">
                <a:tc>
                  <a:txBody>
                    <a:bodyPr/>
                    <a:lstStyle/>
                    <a:p>
                      <a:pPr algn="l" fontAlgn="b"/>
                      <a:r>
                        <a:rPr lang="es-MX" sz="2000" b="0" i="0" u="none" strike="noStrike" dirty="0" smtClean="0">
                          <a:solidFill>
                            <a:srgbClr val="000000"/>
                          </a:solidFill>
                          <a:effectLst/>
                          <a:latin typeface="Calibri"/>
                        </a:rPr>
                        <a:t>Panamá Oeste</a:t>
                      </a:r>
                      <a:endParaRPr lang="es-MX" sz="2000" b="0" i="0" u="none" strike="noStrike" dirty="0">
                        <a:solidFill>
                          <a:srgbClr val="000000"/>
                        </a:solidFill>
                        <a:effectLst/>
                        <a:latin typeface="Calibri"/>
                      </a:endParaRPr>
                    </a:p>
                  </a:txBody>
                  <a:tcPr marL="0" marR="0" marT="0" marB="0" anchor="b"/>
                </a:tc>
                <a:tc>
                  <a:txBody>
                    <a:bodyPr/>
                    <a:lstStyle/>
                    <a:p>
                      <a:pPr algn="ctr" fontAlgn="b"/>
                      <a:r>
                        <a:rPr lang="es-PA" sz="2000" b="1" i="0" u="none" strike="noStrike" dirty="0" smtClean="0">
                          <a:solidFill>
                            <a:srgbClr val="000000"/>
                          </a:solidFill>
                          <a:effectLst/>
                          <a:latin typeface="Calibri"/>
                        </a:rPr>
                        <a:t>88.7</a:t>
                      </a:r>
                      <a:endParaRPr lang="es-PA" sz="2000" b="1" i="0" u="none" strike="noStrike" dirty="0">
                        <a:solidFill>
                          <a:srgbClr val="000000"/>
                        </a:solidFill>
                        <a:effectLst/>
                        <a:latin typeface="Calibri"/>
                      </a:endParaRPr>
                    </a:p>
                  </a:txBody>
                  <a:tcPr marL="0" marR="0" marT="0" marB="0" anchor="b"/>
                </a:tc>
                <a:tc>
                  <a:txBody>
                    <a:bodyPr/>
                    <a:lstStyle/>
                    <a:p>
                      <a:pPr algn="ctr" fontAlgn="b"/>
                      <a:r>
                        <a:rPr lang="es-PA" sz="2000" b="1" i="0" u="none" strike="noStrike" dirty="0" smtClean="0">
                          <a:solidFill>
                            <a:srgbClr val="000000"/>
                          </a:solidFill>
                          <a:effectLst/>
                          <a:latin typeface="Calibri"/>
                        </a:rPr>
                        <a:t>12.4</a:t>
                      </a:r>
                      <a:endParaRPr lang="es-PA" sz="2000" b="1" i="0" u="none" strike="noStrike" dirty="0">
                        <a:solidFill>
                          <a:srgbClr val="000000"/>
                        </a:solidFill>
                        <a:effectLst/>
                        <a:latin typeface="Calibri"/>
                      </a:endParaRPr>
                    </a:p>
                  </a:txBody>
                  <a:tcPr marL="0" marR="0" marT="0" marB="0" anchor="b"/>
                </a:tc>
                <a:tc>
                  <a:txBody>
                    <a:bodyPr/>
                    <a:lstStyle/>
                    <a:p>
                      <a:pPr algn="ctr" fontAlgn="b"/>
                      <a:r>
                        <a:rPr lang="es-PA" sz="2000" b="0" i="0" u="none" strike="noStrike" dirty="0" smtClean="0">
                          <a:solidFill>
                            <a:srgbClr val="000000"/>
                          </a:solidFill>
                          <a:effectLst/>
                          <a:latin typeface="Calibri"/>
                        </a:rPr>
                        <a:t>37.4</a:t>
                      </a:r>
                      <a:endParaRPr lang="es-PA" sz="2000" b="0" i="0" u="none" strike="noStrike" dirty="0">
                        <a:solidFill>
                          <a:srgbClr val="000000"/>
                        </a:solidFill>
                        <a:effectLst/>
                        <a:latin typeface="Calibri"/>
                      </a:endParaRPr>
                    </a:p>
                  </a:txBody>
                  <a:tcPr marL="0" marR="0" marT="0" marB="0" anchor="b"/>
                </a:tc>
                <a:tc>
                  <a:txBody>
                    <a:bodyPr/>
                    <a:lstStyle/>
                    <a:p>
                      <a:pPr algn="ctr" fontAlgn="b"/>
                      <a:r>
                        <a:rPr lang="es-PA" sz="2000" b="1" i="0" u="none" strike="noStrike" dirty="0" smtClean="0">
                          <a:solidFill>
                            <a:srgbClr val="000000"/>
                          </a:solidFill>
                          <a:effectLst/>
                          <a:latin typeface="Calibri"/>
                        </a:rPr>
                        <a:t>77.9</a:t>
                      </a:r>
                      <a:endParaRPr lang="es-PA" sz="2000" b="1" i="0" u="none" strike="noStrike" dirty="0">
                        <a:solidFill>
                          <a:srgbClr val="000000"/>
                        </a:solidFill>
                        <a:effectLst/>
                        <a:latin typeface="Calibri"/>
                      </a:endParaRPr>
                    </a:p>
                  </a:txBody>
                  <a:tcPr marL="0" marR="0" marT="0" marB="0" anchor="b"/>
                </a:tc>
              </a:tr>
              <a:tr h="288246">
                <a:tc>
                  <a:txBody>
                    <a:bodyPr/>
                    <a:lstStyle/>
                    <a:p>
                      <a:pPr algn="l" fontAlgn="b"/>
                      <a:r>
                        <a:rPr lang="es-MX" sz="2000" b="0" i="0" u="none" strike="noStrike" dirty="0" smtClean="0">
                          <a:solidFill>
                            <a:srgbClr val="000000"/>
                          </a:solidFill>
                          <a:effectLst/>
                          <a:latin typeface="Calibri"/>
                        </a:rPr>
                        <a:t>San Miguelito</a:t>
                      </a:r>
                      <a:endParaRPr lang="es-MX" sz="2000" b="0" i="0" u="none" strike="noStrike" dirty="0">
                        <a:solidFill>
                          <a:srgbClr val="000000"/>
                        </a:solidFill>
                        <a:effectLst/>
                        <a:latin typeface="Calibri"/>
                      </a:endParaRPr>
                    </a:p>
                  </a:txBody>
                  <a:tcPr marL="0" marR="0" marT="0" marB="0" anchor="b"/>
                </a:tc>
                <a:tc>
                  <a:txBody>
                    <a:bodyPr/>
                    <a:lstStyle/>
                    <a:p>
                      <a:pPr algn="ctr" fontAlgn="b"/>
                      <a:r>
                        <a:rPr lang="es-PA" sz="2000" b="0" i="0" u="none" strike="noStrike" dirty="0" smtClean="0">
                          <a:solidFill>
                            <a:srgbClr val="000000"/>
                          </a:solidFill>
                          <a:effectLst/>
                          <a:latin typeface="Calibri"/>
                        </a:rPr>
                        <a:t>27.9</a:t>
                      </a:r>
                      <a:endParaRPr lang="es-PA" sz="2000" b="0" i="0" u="none" strike="noStrike" dirty="0">
                        <a:solidFill>
                          <a:srgbClr val="000000"/>
                        </a:solidFill>
                        <a:effectLst/>
                        <a:latin typeface="Calibri"/>
                      </a:endParaRPr>
                    </a:p>
                  </a:txBody>
                  <a:tcPr marL="0" marR="0" marT="0" marB="0" anchor="b"/>
                </a:tc>
                <a:tc>
                  <a:txBody>
                    <a:bodyPr/>
                    <a:lstStyle/>
                    <a:p>
                      <a:pPr algn="ctr" fontAlgn="b"/>
                      <a:r>
                        <a:rPr lang="es-PA" sz="2000" b="0" i="0" u="none" strike="noStrike" dirty="0" smtClean="0">
                          <a:solidFill>
                            <a:srgbClr val="000000"/>
                          </a:solidFill>
                          <a:effectLst/>
                          <a:latin typeface="Calibri"/>
                        </a:rPr>
                        <a:t>9.1</a:t>
                      </a:r>
                      <a:endParaRPr lang="es-PA" sz="2000" b="0" i="0" u="none" strike="noStrike" dirty="0">
                        <a:solidFill>
                          <a:srgbClr val="000000"/>
                        </a:solidFill>
                        <a:effectLst/>
                        <a:latin typeface="Calibri"/>
                      </a:endParaRPr>
                    </a:p>
                  </a:txBody>
                  <a:tcPr marL="0" marR="0" marT="0" marB="0" anchor="b"/>
                </a:tc>
                <a:tc>
                  <a:txBody>
                    <a:bodyPr/>
                    <a:lstStyle/>
                    <a:p>
                      <a:pPr algn="ctr" fontAlgn="b"/>
                      <a:r>
                        <a:rPr lang="es-PA" sz="2000" b="0" i="0" u="none" strike="noStrike" dirty="0" smtClean="0">
                          <a:solidFill>
                            <a:srgbClr val="000000"/>
                          </a:solidFill>
                          <a:effectLst/>
                          <a:latin typeface="Calibri"/>
                        </a:rPr>
                        <a:t>24.3</a:t>
                      </a:r>
                      <a:endParaRPr lang="es-PA" sz="2000" b="0" i="0" u="none" strike="noStrike" dirty="0">
                        <a:solidFill>
                          <a:srgbClr val="000000"/>
                        </a:solidFill>
                        <a:effectLst/>
                        <a:latin typeface="Calibri"/>
                      </a:endParaRPr>
                    </a:p>
                  </a:txBody>
                  <a:tcPr marL="0" marR="0" marT="0" marB="0" anchor="b"/>
                </a:tc>
                <a:tc>
                  <a:txBody>
                    <a:bodyPr/>
                    <a:lstStyle/>
                    <a:p>
                      <a:pPr algn="ctr" fontAlgn="b"/>
                      <a:r>
                        <a:rPr lang="es-PA" sz="2000" b="0" i="0" u="none" strike="noStrike" dirty="0" smtClean="0">
                          <a:solidFill>
                            <a:srgbClr val="000000"/>
                          </a:solidFill>
                          <a:effectLst/>
                          <a:latin typeface="Calibri"/>
                        </a:rPr>
                        <a:t>54.3</a:t>
                      </a:r>
                      <a:endParaRPr lang="es-PA" sz="2000" b="0" i="0" u="none" strike="noStrike" dirty="0">
                        <a:solidFill>
                          <a:srgbClr val="000000"/>
                        </a:solidFill>
                        <a:effectLst/>
                        <a:latin typeface="Calibri"/>
                      </a:endParaRPr>
                    </a:p>
                  </a:txBody>
                  <a:tcPr marL="0" marR="0" marT="0" marB="0" anchor="b"/>
                </a:tc>
              </a:tr>
              <a:tr h="288246">
                <a:tc>
                  <a:txBody>
                    <a:bodyPr/>
                    <a:lstStyle/>
                    <a:p>
                      <a:pPr algn="l" fontAlgn="b"/>
                      <a:r>
                        <a:rPr lang="es-MX" sz="2000" b="0" i="0" u="none" strike="noStrike" dirty="0">
                          <a:solidFill>
                            <a:srgbClr val="000000"/>
                          </a:solidFill>
                          <a:effectLst/>
                          <a:latin typeface="Calibri"/>
                        </a:rPr>
                        <a:t>Veraguas</a:t>
                      </a:r>
                    </a:p>
                  </a:txBody>
                  <a:tcPr marL="0" marR="0" marT="0" marB="0" anchor="b"/>
                </a:tc>
                <a:tc>
                  <a:txBody>
                    <a:bodyPr/>
                    <a:lstStyle/>
                    <a:p>
                      <a:pPr algn="ctr" fontAlgn="b"/>
                      <a:r>
                        <a:rPr lang="es-PA" sz="2000" b="0" i="0" u="none" strike="noStrike" dirty="0" smtClean="0">
                          <a:solidFill>
                            <a:srgbClr val="000000"/>
                          </a:solidFill>
                          <a:effectLst/>
                          <a:latin typeface="Calibri"/>
                        </a:rPr>
                        <a:t>48.8</a:t>
                      </a:r>
                      <a:endParaRPr lang="es-PA" sz="2000" b="0" i="0" u="none" strike="noStrike" dirty="0">
                        <a:solidFill>
                          <a:srgbClr val="000000"/>
                        </a:solidFill>
                        <a:effectLst/>
                        <a:latin typeface="Calibri"/>
                      </a:endParaRPr>
                    </a:p>
                  </a:txBody>
                  <a:tcPr marL="0" marR="0" marT="0" marB="0" anchor="b"/>
                </a:tc>
                <a:tc>
                  <a:txBody>
                    <a:bodyPr/>
                    <a:lstStyle/>
                    <a:p>
                      <a:pPr algn="ctr" fontAlgn="b"/>
                      <a:r>
                        <a:rPr lang="es-PA" sz="2000" b="0" i="0" u="none" strike="noStrike" dirty="0" smtClean="0">
                          <a:solidFill>
                            <a:srgbClr val="000000"/>
                          </a:solidFill>
                          <a:effectLst/>
                          <a:latin typeface="Calibri"/>
                        </a:rPr>
                        <a:t>48.8</a:t>
                      </a:r>
                      <a:endParaRPr lang="es-PA" sz="2000" b="0" i="0" u="none" strike="noStrike" dirty="0">
                        <a:solidFill>
                          <a:srgbClr val="000000"/>
                        </a:solidFill>
                        <a:effectLst/>
                        <a:latin typeface="Calibri"/>
                      </a:endParaRPr>
                    </a:p>
                  </a:txBody>
                  <a:tcPr marL="0" marR="0" marT="0" marB="0" anchor="b"/>
                </a:tc>
                <a:tc>
                  <a:txBody>
                    <a:bodyPr/>
                    <a:lstStyle/>
                    <a:p>
                      <a:pPr algn="ctr" fontAlgn="b"/>
                      <a:r>
                        <a:rPr lang="es-PA" sz="2000" b="0" i="0" u="none" strike="noStrike" dirty="0" smtClean="0">
                          <a:solidFill>
                            <a:srgbClr val="000000"/>
                          </a:solidFill>
                          <a:effectLst/>
                          <a:latin typeface="Calibri"/>
                        </a:rPr>
                        <a:t>50.0</a:t>
                      </a:r>
                      <a:endParaRPr lang="es-PA" sz="2000" b="0" i="0" u="none" strike="noStrike" dirty="0">
                        <a:solidFill>
                          <a:srgbClr val="000000"/>
                        </a:solidFill>
                        <a:effectLst/>
                        <a:latin typeface="Calibri"/>
                      </a:endParaRPr>
                    </a:p>
                  </a:txBody>
                  <a:tcPr marL="0" marR="0" marT="0" marB="0" anchor="b"/>
                </a:tc>
                <a:tc>
                  <a:txBody>
                    <a:bodyPr/>
                    <a:lstStyle/>
                    <a:p>
                      <a:pPr algn="ctr" fontAlgn="b"/>
                      <a:r>
                        <a:rPr lang="es-PA" sz="2000" b="0" i="0" u="none" strike="noStrike" dirty="0" smtClean="0">
                          <a:solidFill>
                            <a:srgbClr val="000000"/>
                          </a:solidFill>
                          <a:effectLst/>
                          <a:latin typeface="Calibri"/>
                        </a:rPr>
                        <a:t>47.4</a:t>
                      </a:r>
                      <a:endParaRPr lang="es-PA" sz="2000" b="0" i="0" u="none" strike="noStrike" dirty="0">
                        <a:solidFill>
                          <a:srgbClr val="000000"/>
                        </a:solidFill>
                        <a:effectLst/>
                        <a:latin typeface="Calibri"/>
                      </a:endParaRPr>
                    </a:p>
                  </a:txBody>
                  <a:tcPr marL="0" marR="0" marT="0" marB="0" anchor="b"/>
                </a:tc>
              </a:tr>
              <a:tr h="288246">
                <a:tc>
                  <a:txBody>
                    <a:bodyPr/>
                    <a:lstStyle/>
                    <a:p>
                      <a:pPr algn="l" fontAlgn="b"/>
                      <a:r>
                        <a:rPr lang="es-MX" sz="2000" b="0" i="0" u="none" strike="noStrike" dirty="0">
                          <a:solidFill>
                            <a:srgbClr val="000000"/>
                          </a:solidFill>
                          <a:effectLst/>
                          <a:latin typeface="Calibri"/>
                        </a:rPr>
                        <a:t>Comarca </a:t>
                      </a:r>
                      <a:r>
                        <a:rPr lang="es-MX" sz="2000" b="0" i="0" u="none" strike="noStrike" dirty="0" err="1">
                          <a:solidFill>
                            <a:srgbClr val="000000"/>
                          </a:solidFill>
                          <a:effectLst/>
                          <a:latin typeface="Calibri"/>
                        </a:rPr>
                        <a:t>Guna</a:t>
                      </a:r>
                      <a:r>
                        <a:rPr lang="es-MX" sz="2000" b="0" i="0" u="none" strike="noStrike" dirty="0">
                          <a:solidFill>
                            <a:srgbClr val="000000"/>
                          </a:solidFill>
                          <a:effectLst/>
                          <a:latin typeface="Calibri"/>
                        </a:rPr>
                        <a:t> </a:t>
                      </a:r>
                      <a:r>
                        <a:rPr lang="es-MX" sz="2000" b="0" i="0" u="none" strike="noStrike" dirty="0" smtClean="0">
                          <a:solidFill>
                            <a:srgbClr val="000000"/>
                          </a:solidFill>
                          <a:effectLst/>
                          <a:latin typeface="Calibri"/>
                        </a:rPr>
                        <a:t> </a:t>
                      </a:r>
                      <a:r>
                        <a:rPr lang="es-MX" sz="2000" b="0" i="0" u="none" strike="noStrike" dirty="0" err="1" smtClean="0">
                          <a:solidFill>
                            <a:srgbClr val="000000"/>
                          </a:solidFill>
                          <a:effectLst/>
                          <a:latin typeface="Calibri"/>
                        </a:rPr>
                        <a:t>Yala</a:t>
                      </a:r>
                      <a:endParaRPr lang="es-MX" sz="2000" b="0" i="0" u="none" strike="noStrike" dirty="0">
                        <a:solidFill>
                          <a:srgbClr val="000000"/>
                        </a:solidFill>
                        <a:effectLst/>
                        <a:latin typeface="Calibri"/>
                      </a:endParaRPr>
                    </a:p>
                  </a:txBody>
                  <a:tcPr marL="0" marR="0" marT="0" marB="0" anchor="b"/>
                </a:tc>
                <a:tc>
                  <a:txBody>
                    <a:bodyPr/>
                    <a:lstStyle/>
                    <a:p>
                      <a:pPr algn="ctr" fontAlgn="b"/>
                      <a:r>
                        <a:rPr lang="es-PA" sz="2000" b="1" i="0" u="none" strike="noStrike" dirty="0" smtClean="0">
                          <a:solidFill>
                            <a:srgbClr val="000000"/>
                          </a:solidFill>
                          <a:effectLst/>
                          <a:latin typeface="Calibri"/>
                        </a:rPr>
                        <a:t>326.8</a:t>
                      </a:r>
                      <a:endParaRPr lang="es-PA" sz="2000" b="1" i="0" u="none" strike="noStrike" dirty="0">
                        <a:solidFill>
                          <a:srgbClr val="000000"/>
                        </a:solidFill>
                        <a:effectLst/>
                        <a:latin typeface="Calibri"/>
                      </a:endParaRPr>
                    </a:p>
                  </a:txBody>
                  <a:tcPr marL="0" marR="0" marT="0" marB="0" anchor="b"/>
                </a:tc>
                <a:tc>
                  <a:txBody>
                    <a:bodyPr/>
                    <a:lstStyle/>
                    <a:p>
                      <a:pPr algn="ctr" fontAlgn="b"/>
                      <a:r>
                        <a:rPr lang="es-PA" sz="2000" b="1" i="0" u="none" strike="noStrike" dirty="0" smtClean="0">
                          <a:solidFill>
                            <a:srgbClr val="000000"/>
                          </a:solidFill>
                          <a:effectLst/>
                          <a:latin typeface="Calibri"/>
                        </a:rPr>
                        <a:t>0</a:t>
                      </a:r>
                      <a:endParaRPr lang="es-PA" sz="2000" b="1" i="0" u="none" strike="noStrike" dirty="0">
                        <a:solidFill>
                          <a:srgbClr val="000000"/>
                        </a:solidFill>
                        <a:effectLst/>
                        <a:latin typeface="Calibri"/>
                      </a:endParaRPr>
                    </a:p>
                  </a:txBody>
                  <a:tcPr marL="0" marR="0" marT="0" marB="0" anchor="b"/>
                </a:tc>
                <a:tc>
                  <a:txBody>
                    <a:bodyPr/>
                    <a:lstStyle/>
                    <a:p>
                      <a:pPr algn="ctr" fontAlgn="b"/>
                      <a:r>
                        <a:rPr lang="es-PA" sz="2000" b="1" i="0" u="none" strike="noStrike" dirty="0" smtClean="0">
                          <a:solidFill>
                            <a:schemeClr val="tx1"/>
                          </a:solidFill>
                          <a:effectLst/>
                          <a:latin typeface="Calibri"/>
                        </a:rPr>
                        <a:t>460.0</a:t>
                      </a:r>
                      <a:endParaRPr lang="es-PA" sz="2000" b="1" i="0" u="none" strike="noStrike" dirty="0">
                        <a:solidFill>
                          <a:schemeClr val="tx1"/>
                        </a:solidFill>
                        <a:effectLst/>
                        <a:latin typeface="Calibri"/>
                      </a:endParaRPr>
                    </a:p>
                  </a:txBody>
                  <a:tcPr marL="0" marR="0" marT="0" marB="0" anchor="b"/>
                </a:tc>
                <a:tc>
                  <a:txBody>
                    <a:bodyPr/>
                    <a:lstStyle/>
                    <a:p>
                      <a:pPr algn="ctr" fontAlgn="b"/>
                      <a:r>
                        <a:rPr lang="es-PA" sz="2000" b="1" i="0" u="none" strike="noStrike" dirty="0" smtClean="0">
                          <a:solidFill>
                            <a:srgbClr val="000000"/>
                          </a:solidFill>
                          <a:effectLst/>
                          <a:latin typeface="Calibri"/>
                        </a:rPr>
                        <a:t>542.3</a:t>
                      </a:r>
                      <a:endParaRPr lang="es-PA" sz="2000" b="1" i="0" u="none" strike="noStrike" dirty="0">
                        <a:solidFill>
                          <a:srgbClr val="000000"/>
                        </a:solidFill>
                        <a:effectLst/>
                        <a:latin typeface="Calibri"/>
                      </a:endParaRPr>
                    </a:p>
                  </a:txBody>
                  <a:tcPr marL="0" marR="0" marT="0" marB="0" anchor="b"/>
                </a:tc>
              </a:tr>
              <a:tr h="288246">
                <a:tc>
                  <a:txBody>
                    <a:bodyPr/>
                    <a:lstStyle/>
                    <a:p>
                      <a:pPr algn="l" fontAlgn="b"/>
                      <a:r>
                        <a:rPr lang="es-MX" sz="2000" b="0" i="0" u="none" strike="noStrike" dirty="0">
                          <a:solidFill>
                            <a:srgbClr val="000000"/>
                          </a:solidFill>
                          <a:effectLst/>
                          <a:latin typeface="Calibri"/>
                        </a:rPr>
                        <a:t>Comarca </a:t>
                      </a:r>
                      <a:r>
                        <a:rPr lang="es-MX" sz="2000" b="0" i="0" u="none" strike="noStrike" dirty="0" err="1" smtClean="0">
                          <a:solidFill>
                            <a:srgbClr val="000000"/>
                          </a:solidFill>
                          <a:effectLst/>
                          <a:latin typeface="Calibri"/>
                        </a:rPr>
                        <a:t>Ngäbe</a:t>
                      </a:r>
                      <a:r>
                        <a:rPr lang="es-MX" sz="2000" b="0" i="0" u="none" strike="noStrike" dirty="0" smtClean="0">
                          <a:solidFill>
                            <a:srgbClr val="000000"/>
                          </a:solidFill>
                          <a:effectLst/>
                          <a:latin typeface="Calibri"/>
                        </a:rPr>
                        <a:t>  </a:t>
                      </a:r>
                      <a:r>
                        <a:rPr lang="es-MX" sz="2000" b="0" i="0" u="none" strike="noStrike" dirty="0" err="1">
                          <a:solidFill>
                            <a:srgbClr val="000000"/>
                          </a:solidFill>
                          <a:effectLst/>
                          <a:latin typeface="Calibri"/>
                        </a:rPr>
                        <a:t>Buglé</a:t>
                      </a:r>
                      <a:r>
                        <a:rPr lang="es-MX" sz="2000" b="0" i="0" u="none" strike="noStrike" dirty="0">
                          <a:solidFill>
                            <a:srgbClr val="000000"/>
                          </a:solidFill>
                          <a:effectLst/>
                          <a:latin typeface="Calibri"/>
                        </a:rPr>
                        <a:t> </a:t>
                      </a:r>
                    </a:p>
                  </a:txBody>
                  <a:tcPr marL="0" marR="0" marT="0" marB="0" anchor="b"/>
                </a:tc>
                <a:tc>
                  <a:txBody>
                    <a:bodyPr/>
                    <a:lstStyle/>
                    <a:p>
                      <a:pPr algn="ctr" fontAlgn="b"/>
                      <a:r>
                        <a:rPr lang="es-PA" sz="2000" b="1" i="0" u="none" strike="noStrike" dirty="0" smtClean="0">
                          <a:solidFill>
                            <a:srgbClr val="000000"/>
                          </a:solidFill>
                          <a:effectLst/>
                          <a:latin typeface="Calibri"/>
                        </a:rPr>
                        <a:t>231.6</a:t>
                      </a:r>
                      <a:endParaRPr lang="es-PA" sz="2000" b="1" i="0" u="none" strike="noStrike" dirty="0">
                        <a:solidFill>
                          <a:srgbClr val="000000"/>
                        </a:solidFill>
                        <a:effectLst/>
                        <a:latin typeface="Calibri"/>
                      </a:endParaRPr>
                    </a:p>
                  </a:txBody>
                  <a:tcPr marL="0" marR="0" marT="0" marB="0" anchor="b"/>
                </a:tc>
                <a:tc>
                  <a:txBody>
                    <a:bodyPr/>
                    <a:lstStyle/>
                    <a:p>
                      <a:pPr algn="ctr" fontAlgn="b"/>
                      <a:r>
                        <a:rPr lang="es-PA" sz="2000" b="1" i="0" u="none" strike="noStrike" dirty="0" smtClean="0">
                          <a:solidFill>
                            <a:srgbClr val="000000"/>
                          </a:solidFill>
                          <a:effectLst/>
                          <a:latin typeface="Calibri"/>
                        </a:rPr>
                        <a:t>183.4</a:t>
                      </a:r>
                      <a:endParaRPr lang="es-PA" sz="2000" b="1" i="0" u="none" strike="noStrike" dirty="0">
                        <a:solidFill>
                          <a:srgbClr val="000000"/>
                        </a:solidFill>
                        <a:effectLst/>
                        <a:latin typeface="Calibri"/>
                      </a:endParaRPr>
                    </a:p>
                  </a:txBody>
                  <a:tcPr marL="0" marR="0" marT="0" marB="0" anchor="b"/>
                </a:tc>
                <a:tc>
                  <a:txBody>
                    <a:bodyPr/>
                    <a:lstStyle/>
                    <a:p>
                      <a:pPr algn="ctr" fontAlgn="b"/>
                      <a:r>
                        <a:rPr lang="es-PA" sz="2000" b="1" i="0" u="none" strike="noStrike" dirty="0" smtClean="0">
                          <a:solidFill>
                            <a:srgbClr val="000000"/>
                          </a:solidFill>
                          <a:effectLst/>
                          <a:latin typeface="Calibri"/>
                        </a:rPr>
                        <a:t>200.0</a:t>
                      </a:r>
                      <a:endParaRPr lang="es-PA" sz="2000" b="1" i="0" u="none" strike="noStrike" dirty="0">
                        <a:solidFill>
                          <a:srgbClr val="000000"/>
                        </a:solidFill>
                        <a:effectLst/>
                        <a:latin typeface="Calibri"/>
                      </a:endParaRPr>
                    </a:p>
                  </a:txBody>
                  <a:tcPr marL="0" marR="0" marT="0" marB="0" anchor="b"/>
                </a:tc>
                <a:tc>
                  <a:txBody>
                    <a:bodyPr/>
                    <a:lstStyle/>
                    <a:p>
                      <a:pPr algn="ctr" fontAlgn="b"/>
                      <a:r>
                        <a:rPr lang="es-PA" sz="2000" b="1" i="0" u="none" strike="noStrike" dirty="0" smtClean="0">
                          <a:solidFill>
                            <a:srgbClr val="000000"/>
                          </a:solidFill>
                          <a:effectLst/>
                          <a:latin typeface="Calibri"/>
                        </a:rPr>
                        <a:t>300.5</a:t>
                      </a:r>
                      <a:endParaRPr lang="es-PA" sz="2000" b="1" i="0" u="none" strike="noStrike" dirty="0">
                        <a:solidFill>
                          <a:srgbClr val="000000"/>
                        </a:solidFill>
                        <a:effectLst/>
                        <a:latin typeface="Calibri"/>
                      </a:endParaRPr>
                    </a:p>
                  </a:txBody>
                  <a:tcPr marL="0" marR="0" marT="0" marB="0" anchor="b"/>
                </a:tc>
              </a:tr>
              <a:tr h="288246">
                <a:tc>
                  <a:txBody>
                    <a:bodyPr/>
                    <a:lstStyle/>
                    <a:p>
                      <a:pPr algn="ctr" fontAlgn="b"/>
                      <a:r>
                        <a:rPr lang="es-MX" sz="2400" b="1" i="0" u="none" strike="noStrike" dirty="0">
                          <a:solidFill>
                            <a:srgbClr val="000000"/>
                          </a:solidFill>
                          <a:effectLst/>
                          <a:latin typeface="Calibri"/>
                        </a:rPr>
                        <a:t>País</a:t>
                      </a:r>
                    </a:p>
                  </a:txBody>
                  <a:tcPr marL="0" marR="0" marT="0" marB="0" anchor="b">
                    <a:solidFill>
                      <a:schemeClr val="accent1">
                        <a:lumMod val="40000"/>
                        <a:lumOff val="60000"/>
                      </a:schemeClr>
                    </a:solidFill>
                  </a:tcPr>
                </a:tc>
                <a:tc>
                  <a:txBody>
                    <a:bodyPr/>
                    <a:lstStyle/>
                    <a:p>
                      <a:pPr algn="ctr" fontAlgn="b"/>
                      <a:r>
                        <a:rPr lang="es-PA" sz="2400" b="1" i="0" u="none" strike="noStrike" dirty="0" smtClean="0">
                          <a:solidFill>
                            <a:srgbClr val="000000"/>
                          </a:solidFill>
                          <a:effectLst/>
                          <a:latin typeface="Calibri"/>
                        </a:rPr>
                        <a:t>59.6</a:t>
                      </a:r>
                      <a:endParaRPr lang="es-PA" sz="2400" b="1" i="0" u="none" strike="noStrike" dirty="0">
                        <a:solidFill>
                          <a:srgbClr val="000000"/>
                        </a:solidFill>
                        <a:effectLst/>
                        <a:latin typeface="Calibri"/>
                      </a:endParaRPr>
                    </a:p>
                  </a:txBody>
                  <a:tcPr marL="0" marR="0" marT="0" marB="0" anchor="b">
                    <a:solidFill>
                      <a:schemeClr val="accent1">
                        <a:lumMod val="40000"/>
                        <a:lumOff val="60000"/>
                      </a:schemeClr>
                    </a:solidFill>
                  </a:tcPr>
                </a:tc>
                <a:tc>
                  <a:txBody>
                    <a:bodyPr/>
                    <a:lstStyle/>
                    <a:p>
                      <a:pPr algn="ctr" fontAlgn="b"/>
                      <a:r>
                        <a:rPr lang="es-PA" sz="2400" b="1" i="0" u="none" strike="noStrike" dirty="0" smtClean="0">
                          <a:solidFill>
                            <a:srgbClr val="000000"/>
                          </a:solidFill>
                          <a:effectLst/>
                          <a:latin typeface="Calibri"/>
                        </a:rPr>
                        <a:t>42.4</a:t>
                      </a:r>
                      <a:endParaRPr lang="es-PA" sz="2400" b="1" i="0" u="none" strike="noStrike" dirty="0">
                        <a:solidFill>
                          <a:srgbClr val="000000"/>
                        </a:solidFill>
                        <a:effectLst/>
                        <a:latin typeface="Calibri"/>
                      </a:endParaRPr>
                    </a:p>
                  </a:txBody>
                  <a:tcPr marL="0" marR="0" marT="0" marB="0" anchor="b">
                    <a:solidFill>
                      <a:schemeClr val="accent1">
                        <a:lumMod val="40000"/>
                        <a:lumOff val="60000"/>
                      </a:schemeClr>
                    </a:solidFill>
                  </a:tcPr>
                </a:tc>
                <a:tc>
                  <a:txBody>
                    <a:bodyPr/>
                    <a:lstStyle/>
                    <a:p>
                      <a:pPr algn="ctr" fontAlgn="b"/>
                      <a:r>
                        <a:rPr lang="es-PA" sz="2400" b="1" i="0" u="none" strike="noStrike" dirty="0" smtClean="0">
                          <a:solidFill>
                            <a:srgbClr val="000000"/>
                          </a:solidFill>
                          <a:effectLst/>
                          <a:latin typeface="Calibri"/>
                        </a:rPr>
                        <a:t>60.3</a:t>
                      </a:r>
                      <a:endParaRPr lang="es-PA" sz="2400" b="1" i="0" u="none" strike="noStrike" dirty="0">
                        <a:solidFill>
                          <a:srgbClr val="000000"/>
                        </a:solidFill>
                        <a:effectLst/>
                        <a:latin typeface="Calibri"/>
                      </a:endParaRPr>
                    </a:p>
                  </a:txBody>
                  <a:tcPr marL="0" marR="0" marT="0" marB="0" anchor="b">
                    <a:solidFill>
                      <a:schemeClr val="accent1">
                        <a:lumMod val="40000"/>
                        <a:lumOff val="60000"/>
                      </a:schemeClr>
                    </a:solidFill>
                  </a:tcPr>
                </a:tc>
                <a:tc>
                  <a:txBody>
                    <a:bodyPr/>
                    <a:lstStyle/>
                    <a:p>
                      <a:pPr algn="ctr" fontAlgn="b"/>
                      <a:r>
                        <a:rPr lang="es-PA" sz="2400" b="1" i="0" u="none" strike="noStrike" dirty="0" smtClean="0">
                          <a:solidFill>
                            <a:srgbClr val="000000"/>
                          </a:solidFill>
                          <a:effectLst/>
                          <a:latin typeface="Calibri"/>
                        </a:rPr>
                        <a:t>80.5</a:t>
                      </a:r>
                      <a:endParaRPr lang="es-PA" sz="2400" b="1" i="0" u="none" strike="noStrike" dirty="0">
                        <a:solidFill>
                          <a:srgbClr val="000000"/>
                        </a:solidFill>
                        <a:effectLst/>
                        <a:latin typeface="Calibri"/>
                      </a:endParaRPr>
                    </a:p>
                  </a:txBody>
                  <a:tcPr marL="0" marR="0" marT="0" marB="0" anchor="b">
                    <a:solidFill>
                      <a:schemeClr val="accent1">
                        <a:lumMod val="40000"/>
                        <a:lumOff val="60000"/>
                      </a:schemeClr>
                    </a:solidFill>
                  </a:tcPr>
                </a:tc>
              </a:tr>
            </a:tbl>
          </a:graphicData>
        </a:graphic>
      </p:graphicFrame>
      <p:sp>
        <p:nvSpPr>
          <p:cNvPr id="5" name="4 Rectángulo"/>
          <p:cNvSpPr/>
          <p:nvPr/>
        </p:nvSpPr>
        <p:spPr>
          <a:xfrm>
            <a:off x="141107" y="6407169"/>
            <a:ext cx="4100266" cy="338554"/>
          </a:xfrm>
          <a:prstGeom prst="rect">
            <a:avLst/>
          </a:prstGeom>
        </p:spPr>
        <p:txBody>
          <a:bodyPr wrap="none">
            <a:spAutoFit/>
          </a:bodyPr>
          <a:lstStyle/>
          <a:p>
            <a:pPr fontAlgn="b"/>
            <a:r>
              <a:rPr lang="es-MX" sz="800" i="1" dirty="0">
                <a:solidFill>
                  <a:srgbClr val="000000"/>
                </a:solidFill>
                <a:latin typeface="Times New Roman"/>
              </a:rPr>
              <a:t>Fuente: Contraloría General de la República, Instituto Nacional de Estadística y Censo: </a:t>
            </a:r>
            <a:r>
              <a:rPr lang="es-MX" sz="800" i="1" dirty="0" smtClean="0">
                <a:solidFill>
                  <a:srgbClr val="000000"/>
                </a:solidFill>
                <a:latin typeface="Times New Roman"/>
              </a:rPr>
              <a:t>2011</a:t>
            </a:r>
          </a:p>
          <a:p>
            <a:pPr fontAlgn="b"/>
            <a:r>
              <a:rPr lang="es-MX" sz="800" i="1" dirty="0" smtClean="0">
                <a:solidFill>
                  <a:srgbClr val="000000"/>
                </a:solidFill>
                <a:latin typeface="Times New Roman"/>
              </a:rPr>
              <a:t> (1) La Provincia de Panamá tiene 4 Regiones de Salud TM &lt; 5 años por 1000 nacidos vivos</a:t>
            </a:r>
            <a:endParaRPr lang="es-MX" sz="800" i="1" dirty="0">
              <a:solidFill>
                <a:srgbClr val="000000"/>
              </a:solidFill>
              <a:latin typeface="Times New Roman"/>
            </a:endParaRPr>
          </a:p>
        </p:txBody>
      </p:sp>
    </p:spTree>
    <p:extLst>
      <p:ext uri="{BB962C8B-B14F-4D97-AF65-F5344CB8AC3E}">
        <p14:creationId xmlns="" xmlns:p14="http://schemas.microsoft.com/office/powerpoint/2010/main" val="9727913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 xmlns:p14="http://schemas.microsoft.com/office/powerpoint/2010/main" val="2772805751"/>
              </p:ext>
            </p:extLst>
          </p:nvPr>
        </p:nvGraphicFramePr>
        <p:xfrm>
          <a:off x="48980" y="804919"/>
          <a:ext cx="9144000" cy="5746006"/>
        </p:xfrm>
        <a:graphic>
          <a:graphicData uri="http://schemas.openxmlformats.org/drawingml/2006/chart">
            <c:chart xmlns:c="http://schemas.openxmlformats.org/drawingml/2006/chart" xmlns:r="http://schemas.openxmlformats.org/officeDocument/2006/relationships" r:id="rId2"/>
          </a:graphicData>
        </a:graphic>
      </p:graphicFrame>
      <p:sp>
        <p:nvSpPr>
          <p:cNvPr id="2" name="Rectangle 1"/>
          <p:cNvSpPr/>
          <p:nvPr/>
        </p:nvSpPr>
        <p:spPr>
          <a:xfrm>
            <a:off x="1045859" y="2870563"/>
            <a:ext cx="3575121" cy="27120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NÚMERO TOTAL DE MUERTES MATERNAS 59</a:t>
            </a:r>
            <a:endParaRPr lang="en-US" sz="1400" dirty="0"/>
          </a:p>
        </p:txBody>
      </p:sp>
      <p:sp>
        <p:nvSpPr>
          <p:cNvPr id="7" name="Text Box 54"/>
          <p:cNvSpPr txBox="1">
            <a:spLocks noChangeArrowheads="1"/>
          </p:cNvSpPr>
          <p:nvPr/>
        </p:nvSpPr>
        <p:spPr bwMode="auto">
          <a:xfrm>
            <a:off x="770754" y="6435554"/>
            <a:ext cx="6110287"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s-ES" sz="1100" dirty="0"/>
              <a:t>Fuente: Contraloría General de la República.  Instituto Nacional de Estadística y Censo.  Años: </a:t>
            </a:r>
            <a:r>
              <a:rPr lang="es-ES" sz="1100" dirty="0" smtClean="0"/>
              <a:t>1990-2011</a:t>
            </a:r>
            <a:endParaRPr lang="es-ES" sz="1100" dirty="0"/>
          </a:p>
        </p:txBody>
      </p:sp>
    </p:spTree>
    <p:extLst>
      <p:ext uri="{BB962C8B-B14F-4D97-AF65-F5344CB8AC3E}">
        <p14:creationId xmlns="" xmlns:p14="http://schemas.microsoft.com/office/powerpoint/2010/main" val="39483148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 xmlns:p14="http://schemas.microsoft.com/office/powerpoint/2010/main" val="669427053"/>
              </p:ext>
            </p:extLst>
          </p:nvPr>
        </p:nvGraphicFramePr>
        <p:xfrm>
          <a:off x="133673" y="969270"/>
          <a:ext cx="8738806" cy="5230712"/>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Box 54"/>
          <p:cNvSpPr txBox="1">
            <a:spLocks noChangeArrowheads="1"/>
          </p:cNvSpPr>
          <p:nvPr/>
        </p:nvSpPr>
        <p:spPr bwMode="auto">
          <a:xfrm>
            <a:off x="770754" y="6553200"/>
            <a:ext cx="6110287"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s-ES" sz="1100" dirty="0"/>
              <a:t>Fuente: Contraloría General de la República.  Instituto Nacional de Estadística y Censo.  Años: </a:t>
            </a:r>
            <a:r>
              <a:rPr lang="es-ES" sz="1100" dirty="0" smtClean="0"/>
              <a:t>1990-2011</a:t>
            </a:r>
            <a:endParaRPr lang="es-ES" sz="1100" dirty="0"/>
          </a:p>
        </p:txBody>
      </p:sp>
    </p:spTree>
    <p:extLst>
      <p:ext uri="{BB962C8B-B14F-4D97-AF65-F5344CB8AC3E}">
        <p14:creationId xmlns="" xmlns:p14="http://schemas.microsoft.com/office/powerpoint/2010/main" val="24100186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 xmlns:p14="http://schemas.microsoft.com/office/powerpoint/2010/main" val="261751544"/>
              </p:ext>
            </p:extLst>
          </p:nvPr>
        </p:nvGraphicFramePr>
        <p:xfrm>
          <a:off x="0" y="1320212"/>
          <a:ext cx="9144000" cy="47503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27140408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0" name="Rectangle 2"/>
          <p:cNvSpPr>
            <a:spLocks noChangeArrowheads="1"/>
          </p:cNvSpPr>
          <p:nvPr/>
        </p:nvSpPr>
        <p:spPr bwMode="auto">
          <a:xfrm>
            <a:off x="0" y="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endParaRPr lang="es-ES"/>
          </a:p>
        </p:txBody>
      </p:sp>
      <p:sp>
        <p:nvSpPr>
          <p:cNvPr id="11" name="Text Box 54"/>
          <p:cNvSpPr txBox="1">
            <a:spLocks noChangeArrowheads="1"/>
          </p:cNvSpPr>
          <p:nvPr/>
        </p:nvSpPr>
        <p:spPr bwMode="auto">
          <a:xfrm>
            <a:off x="770754" y="6101314"/>
            <a:ext cx="6110287"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s-ES" sz="1100" dirty="0"/>
              <a:t>Fuente: Contraloría General de la República.  Instituto Nacional de Estadística y Censo.  Años: </a:t>
            </a:r>
            <a:r>
              <a:rPr lang="es-ES" sz="1100" dirty="0" smtClean="0"/>
              <a:t>1990-2011</a:t>
            </a:r>
            <a:endParaRPr lang="es-ES" sz="1100" dirty="0"/>
          </a:p>
        </p:txBody>
      </p:sp>
      <p:graphicFrame>
        <p:nvGraphicFramePr>
          <p:cNvPr id="10" name="Chart 9"/>
          <p:cNvGraphicFramePr>
            <a:graphicFrameLocks/>
          </p:cNvGraphicFramePr>
          <p:nvPr>
            <p:extLst>
              <p:ext uri="{D42A27DB-BD31-4B8C-83A1-F6EECF244321}">
                <p14:modId xmlns="" xmlns:p14="http://schemas.microsoft.com/office/powerpoint/2010/main" val="21262824"/>
              </p:ext>
            </p:extLst>
          </p:nvPr>
        </p:nvGraphicFramePr>
        <p:xfrm>
          <a:off x="381000" y="590550"/>
          <a:ext cx="8362949" cy="52514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54912376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 xmlns:p14="http://schemas.microsoft.com/office/powerpoint/2010/main" val="2253262060"/>
              </p:ext>
            </p:extLst>
          </p:nvPr>
        </p:nvGraphicFramePr>
        <p:xfrm>
          <a:off x="609600" y="1752600"/>
          <a:ext cx="7924799" cy="5047488"/>
        </p:xfrm>
        <a:graphic>
          <a:graphicData uri="http://schemas.openxmlformats.org/drawingml/2006/table">
            <a:tbl>
              <a:tblPr/>
              <a:tblGrid>
                <a:gridCol w="4050578"/>
                <a:gridCol w="1291407"/>
                <a:gridCol w="1291407"/>
                <a:gridCol w="1291407"/>
              </a:tblGrid>
              <a:tr h="296543">
                <a:tc>
                  <a:txBody>
                    <a:bodyPr/>
                    <a:lstStyle/>
                    <a:p>
                      <a:pPr algn="ctr">
                        <a:lnSpc>
                          <a:spcPct val="115000"/>
                        </a:lnSpc>
                        <a:spcAft>
                          <a:spcPts val="0"/>
                        </a:spcAft>
                        <a:tabLst>
                          <a:tab pos="688975" algn="l"/>
                        </a:tabLst>
                      </a:pPr>
                      <a:r>
                        <a:rPr lang="es-MX" sz="1800" b="1" dirty="0">
                          <a:solidFill>
                            <a:srgbClr val="000000"/>
                          </a:solidFill>
                          <a:latin typeface="Arial"/>
                          <a:ea typeface="Calibri"/>
                          <a:cs typeface="Times New Roman"/>
                        </a:rPr>
                        <a:t>Provincia/Región de Salud</a:t>
                      </a:r>
                      <a:endParaRPr lang="es-PA" sz="1800" dirty="0">
                        <a:solidFill>
                          <a:srgbClr val="000000"/>
                        </a:solidFill>
                        <a:latin typeface="Calibri"/>
                        <a:ea typeface="Calibri"/>
                        <a:cs typeface="Times New Roman"/>
                      </a:endParaRPr>
                    </a:p>
                  </a:txBody>
                  <a:tcPr marL="68580" marR="68580" marT="0" marB="0" anchor="ctr">
                    <a:lnL>
                      <a:noFill/>
                    </a:lnL>
                    <a:lnR>
                      <a:noFill/>
                    </a:lnR>
                    <a:lnT>
                      <a:noFill/>
                    </a:lnT>
                    <a:lnB w="12700" cap="flat" cmpd="sng" algn="ctr">
                      <a:solidFill>
                        <a:srgbClr val="FFFFFF"/>
                      </a:solidFill>
                      <a:prstDash val="solid"/>
                      <a:round/>
                      <a:headEnd type="none" w="med" len="med"/>
                      <a:tailEnd type="none" w="med" len="med"/>
                    </a:lnB>
                    <a:solidFill>
                      <a:srgbClr val="FBD4B4"/>
                    </a:solidFill>
                  </a:tcPr>
                </a:tc>
                <a:tc>
                  <a:txBody>
                    <a:bodyPr/>
                    <a:lstStyle/>
                    <a:p>
                      <a:pPr algn="ctr">
                        <a:lnSpc>
                          <a:spcPct val="115000"/>
                        </a:lnSpc>
                        <a:spcAft>
                          <a:spcPts val="0"/>
                        </a:spcAft>
                        <a:tabLst>
                          <a:tab pos="688975" algn="l"/>
                        </a:tabLst>
                      </a:pPr>
                      <a:r>
                        <a:rPr lang="es-MX" sz="1800" b="1">
                          <a:solidFill>
                            <a:srgbClr val="000000"/>
                          </a:solidFill>
                          <a:latin typeface="Arial"/>
                          <a:ea typeface="Calibri"/>
                          <a:cs typeface="Times New Roman"/>
                        </a:rPr>
                        <a:t>2009</a:t>
                      </a:r>
                      <a:endParaRPr lang="es-PA" sz="1800">
                        <a:solidFill>
                          <a:srgbClr val="000000"/>
                        </a:solidFill>
                        <a:latin typeface="Calibri"/>
                        <a:ea typeface="Calibri"/>
                        <a:cs typeface="Times New Roman"/>
                      </a:endParaRPr>
                    </a:p>
                  </a:txBody>
                  <a:tcPr marL="68580" marR="68580" marT="0" marB="0" anchor="ctr">
                    <a:lnL>
                      <a:noFill/>
                    </a:lnL>
                    <a:lnR>
                      <a:noFill/>
                    </a:lnR>
                    <a:lnT>
                      <a:noFill/>
                    </a:lnT>
                    <a:lnB w="12700" cap="flat" cmpd="sng" algn="ctr">
                      <a:solidFill>
                        <a:srgbClr val="FFFFFF"/>
                      </a:solidFill>
                      <a:prstDash val="solid"/>
                      <a:round/>
                      <a:headEnd type="none" w="med" len="med"/>
                      <a:tailEnd type="none" w="med" len="med"/>
                    </a:lnB>
                    <a:solidFill>
                      <a:srgbClr val="FBD4B4"/>
                    </a:solidFill>
                  </a:tcPr>
                </a:tc>
                <a:tc>
                  <a:txBody>
                    <a:bodyPr/>
                    <a:lstStyle/>
                    <a:p>
                      <a:pPr algn="ctr">
                        <a:lnSpc>
                          <a:spcPct val="115000"/>
                        </a:lnSpc>
                        <a:spcAft>
                          <a:spcPts val="0"/>
                        </a:spcAft>
                        <a:tabLst>
                          <a:tab pos="688975" algn="l"/>
                        </a:tabLst>
                      </a:pPr>
                      <a:r>
                        <a:rPr lang="es-MX" sz="1800" b="1">
                          <a:solidFill>
                            <a:srgbClr val="000000"/>
                          </a:solidFill>
                          <a:latin typeface="Arial"/>
                          <a:ea typeface="Calibri"/>
                          <a:cs typeface="Times New Roman"/>
                        </a:rPr>
                        <a:t>2010</a:t>
                      </a:r>
                      <a:endParaRPr lang="es-PA" sz="1800">
                        <a:solidFill>
                          <a:srgbClr val="000000"/>
                        </a:solidFill>
                        <a:latin typeface="Calibri"/>
                        <a:ea typeface="Calibri"/>
                        <a:cs typeface="Times New Roman"/>
                      </a:endParaRPr>
                    </a:p>
                  </a:txBody>
                  <a:tcPr marL="68580" marR="68580" marT="0" marB="0" anchor="ctr">
                    <a:lnL>
                      <a:noFill/>
                    </a:lnL>
                    <a:lnR>
                      <a:noFill/>
                    </a:lnR>
                    <a:lnT>
                      <a:noFill/>
                    </a:lnT>
                    <a:lnB w="12700" cap="flat" cmpd="sng" algn="ctr">
                      <a:solidFill>
                        <a:srgbClr val="FFFFFF"/>
                      </a:solidFill>
                      <a:prstDash val="solid"/>
                      <a:round/>
                      <a:headEnd type="none" w="med" len="med"/>
                      <a:tailEnd type="none" w="med" len="med"/>
                    </a:lnB>
                    <a:solidFill>
                      <a:srgbClr val="FBD4B4"/>
                    </a:solidFill>
                  </a:tcPr>
                </a:tc>
                <a:tc>
                  <a:txBody>
                    <a:bodyPr/>
                    <a:lstStyle/>
                    <a:p>
                      <a:pPr algn="ctr">
                        <a:lnSpc>
                          <a:spcPct val="115000"/>
                        </a:lnSpc>
                        <a:spcAft>
                          <a:spcPts val="0"/>
                        </a:spcAft>
                        <a:tabLst>
                          <a:tab pos="688975" algn="l"/>
                        </a:tabLst>
                      </a:pPr>
                      <a:r>
                        <a:rPr lang="es-MX" sz="1800" b="1" dirty="0">
                          <a:solidFill>
                            <a:srgbClr val="000000"/>
                          </a:solidFill>
                          <a:latin typeface="Arial"/>
                          <a:ea typeface="Calibri"/>
                          <a:cs typeface="Times New Roman"/>
                        </a:rPr>
                        <a:t>2011</a:t>
                      </a:r>
                      <a:endParaRPr lang="es-PA" sz="1800" dirty="0">
                        <a:solidFill>
                          <a:srgbClr val="000000"/>
                        </a:solidFill>
                        <a:latin typeface="Calibri"/>
                        <a:ea typeface="Calibri"/>
                        <a:cs typeface="Times New Roman"/>
                      </a:endParaRPr>
                    </a:p>
                  </a:txBody>
                  <a:tcPr marL="68580" marR="68580" marT="0" marB="0" anchor="ctr">
                    <a:lnL>
                      <a:noFill/>
                    </a:lnL>
                    <a:lnR>
                      <a:noFill/>
                    </a:lnR>
                    <a:lnT>
                      <a:noFill/>
                    </a:lnT>
                    <a:lnB w="12700" cap="flat" cmpd="sng" algn="ctr">
                      <a:solidFill>
                        <a:srgbClr val="FFFFFF"/>
                      </a:solidFill>
                      <a:prstDash val="solid"/>
                      <a:round/>
                      <a:headEnd type="none" w="med" len="med"/>
                      <a:tailEnd type="none" w="med" len="med"/>
                    </a:lnB>
                    <a:solidFill>
                      <a:srgbClr val="FBD4B4"/>
                    </a:solidFill>
                  </a:tcPr>
                </a:tc>
              </a:tr>
              <a:tr h="296543">
                <a:tc>
                  <a:txBody>
                    <a:bodyPr/>
                    <a:lstStyle/>
                    <a:p>
                      <a:pPr>
                        <a:lnSpc>
                          <a:spcPct val="115000"/>
                        </a:lnSpc>
                        <a:spcAft>
                          <a:spcPts val="0"/>
                        </a:spcAft>
                        <a:tabLst>
                          <a:tab pos="688975" algn="l"/>
                        </a:tabLst>
                      </a:pPr>
                      <a:r>
                        <a:rPr lang="es-MX" sz="1800" dirty="0">
                          <a:solidFill>
                            <a:srgbClr val="FFFFFF"/>
                          </a:solidFill>
                          <a:latin typeface="Arial"/>
                          <a:ea typeface="Calibri"/>
                          <a:cs typeface="Times New Roman"/>
                        </a:rPr>
                        <a:t>Bocas del Toro</a:t>
                      </a:r>
                      <a:endParaRPr lang="es-PA" sz="1800" dirty="0">
                        <a:solidFill>
                          <a:srgbClr val="000000"/>
                        </a:solidFill>
                        <a:latin typeface="Calibri"/>
                        <a:ea typeface="Calibri"/>
                        <a:cs typeface="Times New Roman"/>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36C0A"/>
                    </a:solidFill>
                  </a:tcPr>
                </a:tc>
                <a:tc>
                  <a:txBody>
                    <a:bodyPr/>
                    <a:lstStyle/>
                    <a:p>
                      <a:pPr algn="ctr">
                        <a:lnSpc>
                          <a:spcPct val="115000"/>
                        </a:lnSpc>
                        <a:spcAft>
                          <a:spcPts val="0"/>
                        </a:spcAft>
                        <a:tabLst>
                          <a:tab pos="688975" algn="l"/>
                        </a:tabLst>
                      </a:pPr>
                      <a:r>
                        <a:rPr lang="es-MX" sz="1800" b="0" dirty="0">
                          <a:solidFill>
                            <a:srgbClr val="000000"/>
                          </a:solidFill>
                          <a:latin typeface="Arial"/>
                          <a:ea typeface="Calibri"/>
                          <a:cs typeface="Times New Roman"/>
                        </a:rPr>
                        <a:t>26.6</a:t>
                      </a:r>
                      <a:endParaRPr lang="es-PA" sz="1800" b="0" dirty="0">
                        <a:solidFill>
                          <a:srgbClr val="000000"/>
                        </a:solidFill>
                        <a:latin typeface="Calibri"/>
                        <a:ea typeface="Calibri"/>
                        <a:cs typeface="Times New Roman"/>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CAA2"/>
                    </a:solidFill>
                  </a:tcPr>
                </a:tc>
                <a:tc>
                  <a:txBody>
                    <a:bodyPr/>
                    <a:lstStyle/>
                    <a:p>
                      <a:pPr algn="ctr">
                        <a:lnSpc>
                          <a:spcPct val="115000"/>
                        </a:lnSpc>
                        <a:spcAft>
                          <a:spcPts val="0"/>
                        </a:spcAft>
                        <a:tabLst>
                          <a:tab pos="688975" algn="l"/>
                        </a:tabLst>
                      </a:pPr>
                      <a:r>
                        <a:rPr lang="es-MX" sz="1800" b="0" dirty="0">
                          <a:solidFill>
                            <a:srgbClr val="000000"/>
                          </a:solidFill>
                          <a:latin typeface="Arial"/>
                          <a:ea typeface="Calibri"/>
                          <a:cs typeface="Times New Roman"/>
                        </a:rPr>
                        <a:t>27.7</a:t>
                      </a:r>
                      <a:endParaRPr lang="es-PA" sz="1800" b="0" dirty="0">
                        <a:solidFill>
                          <a:srgbClr val="000000"/>
                        </a:solidFill>
                        <a:latin typeface="Calibri"/>
                        <a:ea typeface="Calibri"/>
                        <a:cs typeface="Times New Roman"/>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CAA2"/>
                    </a:solidFill>
                  </a:tcPr>
                </a:tc>
                <a:tc>
                  <a:txBody>
                    <a:bodyPr/>
                    <a:lstStyle/>
                    <a:p>
                      <a:pPr algn="ctr">
                        <a:lnSpc>
                          <a:spcPct val="115000"/>
                        </a:lnSpc>
                        <a:spcAft>
                          <a:spcPts val="0"/>
                        </a:spcAft>
                        <a:tabLst>
                          <a:tab pos="688975" algn="l"/>
                        </a:tabLst>
                      </a:pPr>
                      <a:r>
                        <a:rPr lang="es-PA" sz="1800" b="0" dirty="0">
                          <a:solidFill>
                            <a:srgbClr val="000000"/>
                          </a:solidFill>
                          <a:latin typeface="Arial"/>
                          <a:ea typeface="Calibri"/>
                          <a:cs typeface="Times New Roman"/>
                        </a:rPr>
                        <a:t>20.1</a:t>
                      </a:r>
                      <a:endParaRPr lang="es-PA" sz="1800" b="0" dirty="0">
                        <a:solidFill>
                          <a:srgbClr val="000000"/>
                        </a:solidFill>
                        <a:latin typeface="Calibri"/>
                        <a:ea typeface="Calibri"/>
                        <a:cs typeface="Times New Roman"/>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CAA2"/>
                    </a:solidFill>
                  </a:tcPr>
                </a:tc>
              </a:tr>
              <a:tr h="296543">
                <a:tc>
                  <a:txBody>
                    <a:bodyPr/>
                    <a:lstStyle/>
                    <a:p>
                      <a:pPr>
                        <a:lnSpc>
                          <a:spcPct val="115000"/>
                        </a:lnSpc>
                        <a:spcAft>
                          <a:spcPts val="0"/>
                        </a:spcAft>
                        <a:tabLst>
                          <a:tab pos="688975" algn="l"/>
                        </a:tabLst>
                      </a:pPr>
                      <a:r>
                        <a:rPr lang="es-MX" sz="1800" dirty="0">
                          <a:solidFill>
                            <a:srgbClr val="FFFFFF"/>
                          </a:solidFill>
                          <a:latin typeface="Arial"/>
                          <a:ea typeface="Calibri"/>
                          <a:cs typeface="Times New Roman"/>
                        </a:rPr>
                        <a:t>Coclé</a:t>
                      </a:r>
                      <a:endParaRPr lang="es-PA" sz="1800" dirty="0">
                        <a:solidFill>
                          <a:srgbClr val="000000"/>
                        </a:solidFill>
                        <a:latin typeface="Calibri"/>
                        <a:ea typeface="Calibri"/>
                        <a:cs typeface="Times New Roman"/>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36C0A"/>
                    </a:solidFill>
                  </a:tcPr>
                </a:tc>
                <a:tc>
                  <a:txBody>
                    <a:bodyPr/>
                    <a:lstStyle/>
                    <a:p>
                      <a:pPr algn="ctr">
                        <a:lnSpc>
                          <a:spcPct val="115000"/>
                        </a:lnSpc>
                        <a:spcAft>
                          <a:spcPts val="0"/>
                        </a:spcAft>
                        <a:tabLst>
                          <a:tab pos="688975" algn="l"/>
                        </a:tabLst>
                      </a:pPr>
                      <a:r>
                        <a:rPr lang="es-MX" sz="1800">
                          <a:solidFill>
                            <a:srgbClr val="000000"/>
                          </a:solidFill>
                          <a:latin typeface="Arial"/>
                          <a:ea typeface="Calibri"/>
                          <a:cs typeface="Times New Roman"/>
                        </a:rPr>
                        <a:t>11.0</a:t>
                      </a:r>
                      <a:endParaRPr lang="es-PA" sz="1800">
                        <a:solidFill>
                          <a:srgbClr val="000000"/>
                        </a:solidFill>
                        <a:latin typeface="Calibri"/>
                        <a:ea typeface="Calibri"/>
                        <a:cs typeface="Times New Roman"/>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9D9"/>
                    </a:solidFill>
                  </a:tcPr>
                </a:tc>
                <a:tc>
                  <a:txBody>
                    <a:bodyPr/>
                    <a:lstStyle/>
                    <a:p>
                      <a:pPr algn="ctr">
                        <a:lnSpc>
                          <a:spcPct val="115000"/>
                        </a:lnSpc>
                        <a:spcAft>
                          <a:spcPts val="0"/>
                        </a:spcAft>
                        <a:tabLst>
                          <a:tab pos="688975" algn="l"/>
                        </a:tabLst>
                      </a:pPr>
                      <a:r>
                        <a:rPr lang="es-MX" sz="1800">
                          <a:solidFill>
                            <a:srgbClr val="000000"/>
                          </a:solidFill>
                          <a:latin typeface="Arial"/>
                          <a:ea typeface="Calibri"/>
                          <a:cs typeface="Times New Roman"/>
                        </a:rPr>
                        <a:t>10.4</a:t>
                      </a:r>
                      <a:endParaRPr lang="es-PA" sz="1800">
                        <a:solidFill>
                          <a:srgbClr val="000000"/>
                        </a:solidFill>
                        <a:latin typeface="Calibri"/>
                        <a:ea typeface="Calibri"/>
                        <a:cs typeface="Times New Roman"/>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9D9"/>
                    </a:solidFill>
                  </a:tcPr>
                </a:tc>
                <a:tc>
                  <a:txBody>
                    <a:bodyPr/>
                    <a:lstStyle/>
                    <a:p>
                      <a:pPr algn="ctr">
                        <a:lnSpc>
                          <a:spcPct val="115000"/>
                        </a:lnSpc>
                        <a:spcAft>
                          <a:spcPts val="0"/>
                        </a:spcAft>
                        <a:tabLst>
                          <a:tab pos="688975" algn="l"/>
                        </a:tabLst>
                      </a:pPr>
                      <a:r>
                        <a:rPr lang="es-PA" sz="1800">
                          <a:solidFill>
                            <a:srgbClr val="000000"/>
                          </a:solidFill>
                          <a:latin typeface="Arial"/>
                          <a:ea typeface="Calibri"/>
                          <a:cs typeface="Times New Roman"/>
                        </a:rPr>
                        <a:t>11.0</a:t>
                      </a:r>
                      <a:endParaRPr lang="es-PA" sz="1800">
                        <a:solidFill>
                          <a:srgbClr val="000000"/>
                        </a:solidFill>
                        <a:latin typeface="Calibri"/>
                        <a:ea typeface="Calibri"/>
                        <a:cs typeface="Times New Roman"/>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9D9"/>
                    </a:solidFill>
                  </a:tcPr>
                </a:tc>
              </a:tr>
              <a:tr h="296543">
                <a:tc>
                  <a:txBody>
                    <a:bodyPr/>
                    <a:lstStyle/>
                    <a:p>
                      <a:pPr>
                        <a:lnSpc>
                          <a:spcPct val="115000"/>
                        </a:lnSpc>
                        <a:spcAft>
                          <a:spcPts val="0"/>
                        </a:spcAft>
                        <a:tabLst>
                          <a:tab pos="688975" algn="l"/>
                        </a:tabLst>
                      </a:pPr>
                      <a:r>
                        <a:rPr lang="es-MX" sz="1800" dirty="0">
                          <a:solidFill>
                            <a:srgbClr val="FFFFFF"/>
                          </a:solidFill>
                          <a:latin typeface="Arial"/>
                          <a:ea typeface="Calibri"/>
                          <a:cs typeface="Times New Roman"/>
                        </a:rPr>
                        <a:t>Colón</a:t>
                      </a:r>
                      <a:endParaRPr lang="es-PA" sz="1800" dirty="0">
                        <a:solidFill>
                          <a:srgbClr val="000000"/>
                        </a:solidFill>
                        <a:latin typeface="Calibri"/>
                        <a:ea typeface="Calibri"/>
                        <a:cs typeface="Times New Roman"/>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36C0A"/>
                    </a:solidFill>
                  </a:tcPr>
                </a:tc>
                <a:tc>
                  <a:txBody>
                    <a:bodyPr/>
                    <a:lstStyle/>
                    <a:p>
                      <a:pPr algn="ctr">
                        <a:lnSpc>
                          <a:spcPct val="115000"/>
                        </a:lnSpc>
                        <a:spcAft>
                          <a:spcPts val="0"/>
                        </a:spcAft>
                        <a:tabLst>
                          <a:tab pos="688975" algn="l"/>
                        </a:tabLst>
                      </a:pPr>
                      <a:r>
                        <a:rPr lang="es-MX" sz="1800" dirty="0">
                          <a:solidFill>
                            <a:srgbClr val="000000"/>
                          </a:solidFill>
                          <a:latin typeface="Arial"/>
                          <a:ea typeface="Calibri"/>
                          <a:cs typeface="Times New Roman"/>
                        </a:rPr>
                        <a:t>10.8</a:t>
                      </a:r>
                      <a:endParaRPr lang="es-PA" sz="1800" dirty="0">
                        <a:solidFill>
                          <a:srgbClr val="000000"/>
                        </a:solidFill>
                        <a:latin typeface="Calibri"/>
                        <a:ea typeface="Calibri"/>
                        <a:cs typeface="Times New Roman"/>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CAA2"/>
                    </a:solidFill>
                  </a:tcPr>
                </a:tc>
                <a:tc>
                  <a:txBody>
                    <a:bodyPr/>
                    <a:lstStyle/>
                    <a:p>
                      <a:pPr algn="ctr">
                        <a:lnSpc>
                          <a:spcPct val="115000"/>
                        </a:lnSpc>
                        <a:spcAft>
                          <a:spcPts val="0"/>
                        </a:spcAft>
                        <a:tabLst>
                          <a:tab pos="688975" algn="l"/>
                        </a:tabLst>
                      </a:pPr>
                      <a:r>
                        <a:rPr lang="es-MX" sz="1800">
                          <a:solidFill>
                            <a:srgbClr val="000000"/>
                          </a:solidFill>
                          <a:latin typeface="Arial"/>
                          <a:ea typeface="Calibri"/>
                          <a:cs typeface="Times New Roman"/>
                        </a:rPr>
                        <a:t>13.6</a:t>
                      </a:r>
                      <a:endParaRPr lang="es-PA" sz="1800">
                        <a:solidFill>
                          <a:srgbClr val="000000"/>
                        </a:solidFill>
                        <a:latin typeface="Calibri"/>
                        <a:ea typeface="Calibri"/>
                        <a:cs typeface="Times New Roman"/>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CAA2"/>
                    </a:solidFill>
                  </a:tcPr>
                </a:tc>
                <a:tc>
                  <a:txBody>
                    <a:bodyPr/>
                    <a:lstStyle/>
                    <a:p>
                      <a:pPr algn="ctr">
                        <a:lnSpc>
                          <a:spcPct val="115000"/>
                        </a:lnSpc>
                        <a:spcAft>
                          <a:spcPts val="0"/>
                        </a:spcAft>
                        <a:tabLst>
                          <a:tab pos="688975" algn="l"/>
                        </a:tabLst>
                      </a:pPr>
                      <a:r>
                        <a:rPr lang="es-PA" sz="1800">
                          <a:solidFill>
                            <a:srgbClr val="000000"/>
                          </a:solidFill>
                          <a:latin typeface="Arial"/>
                          <a:ea typeface="Calibri"/>
                          <a:cs typeface="Times New Roman"/>
                        </a:rPr>
                        <a:t>11.4</a:t>
                      </a:r>
                      <a:endParaRPr lang="es-PA" sz="1800">
                        <a:solidFill>
                          <a:srgbClr val="000000"/>
                        </a:solidFill>
                        <a:latin typeface="Calibri"/>
                        <a:ea typeface="Calibri"/>
                        <a:cs typeface="Times New Roman"/>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CAA2"/>
                    </a:solidFill>
                  </a:tcPr>
                </a:tc>
              </a:tr>
              <a:tr h="296543">
                <a:tc>
                  <a:txBody>
                    <a:bodyPr/>
                    <a:lstStyle/>
                    <a:p>
                      <a:pPr>
                        <a:lnSpc>
                          <a:spcPct val="115000"/>
                        </a:lnSpc>
                        <a:spcAft>
                          <a:spcPts val="0"/>
                        </a:spcAft>
                        <a:tabLst>
                          <a:tab pos="688975" algn="l"/>
                        </a:tabLst>
                      </a:pPr>
                      <a:r>
                        <a:rPr lang="es-MX" sz="1800">
                          <a:solidFill>
                            <a:srgbClr val="FFFFFF"/>
                          </a:solidFill>
                          <a:latin typeface="Arial"/>
                          <a:ea typeface="Calibri"/>
                          <a:cs typeface="Times New Roman"/>
                        </a:rPr>
                        <a:t>Chiriquí</a:t>
                      </a:r>
                      <a:endParaRPr lang="es-PA" sz="1800">
                        <a:solidFill>
                          <a:srgbClr val="000000"/>
                        </a:solidFill>
                        <a:latin typeface="Calibri"/>
                        <a:ea typeface="Calibri"/>
                        <a:cs typeface="Times New Roman"/>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36C0A"/>
                    </a:solidFill>
                  </a:tcPr>
                </a:tc>
                <a:tc>
                  <a:txBody>
                    <a:bodyPr/>
                    <a:lstStyle/>
                    <a:p>
                      <a:pPr algn="ctr">
                        <a:lnSpc>
                          <a:spcPct val="115000"/>
                        </a:lnSpc>
                        <a:spcAft>
                          <a:spcPts val="0"/>
                        </a:spcAft>
                        <a:tabLst>
                          <a:tab pos="688975" algn="l"/>
                        </a:tabLst>
                      </a:pPr>
                      <a:r>
                        <a:rPr lang="es-MX" sz="1800" dirty="0">
                          <a:solidFill>
                            <a:srgbClr val="000000"/>
                          </a:solidFill>
                          <a:latin typeface="Arial"/>
                          <a:ea typeface="Calibri"/>
                          <a:cs typeface="Times New Roman"/>
                        </a:rPr>
                        <a:t>14.9</a:t>
                      </a:r>
                      <a:endParaRPr lang="es-PA" sz="1800" dirty="0">
                        <a:solidFill>
                          <a:srgbClr val="000000"/>
                        </a:solidFill>
                        <a:latin typeface="Calibri"/>
                        <a:ea typeface="Calibri"/>
                        <a:cs typeface="Times New Roman"/>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9D9"/>
                    </a:solidFill>
                  </a:tcPr>
                </a:tc>
                <a:tc>
                  <a:txBody>
                    <a:bodyPr/>
                    <a:lstStyle/>
                    <a:p>
                      <a:pPr algn="ctr">
                        <a:lnSpc>
                          <a:spcPct val="115000"/>
                        </a:lnSpc>
                        <a:spcAft>
                          <a:spcPts val="0"/>
                        </a:spcAft>
                        <a:tabLst>
                          <a:tab pos="688975" algn="l"/>
                        </a:tabLst>
                      </a:pPr>
                      <a:r>
                        <a:rPr lang="es-MX" sz="1800" b="0" dirty="0">
                          <a:solidFill>
                            <a:srgbClr val="000000"/>
                          </a:solidFill>
                          <a:latin typeface="Arial"/>
                          <a:ea typeface="Calibri"/>
                          <a:cs typeface="Times New Roman"/>
                        </a:rPr>
                        <a:t>15.4</a:t>
                      </a:r>
                      <a:endParaRPr lang="es-PA" sz="1800" b="0" dirty="0">
                        <a:solidFill>
                          <a:srgbClr val="000000"/>
                        </a:solidFill>
                        <a:latin typeface="Calibri"/>
                        <a:ea typeface="Calibri"/>
                        <a:cs typeface="Times New Roman"/>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9D9"/>
                    </a:solidFill>
                  </a:tcPr>
                </a:tc>
                <a:tc>
                  <a:txBody>
                    <a:bodyPr/>
                    <a:lstStyle/>
                    <a:p>
                      <a:pPr algn="ctr">
                        <a:lnSpc>
                          <a:spcPct val="115000"/>
                        </a:lnSpc>
                        <a:spcAft>
                          <a:spcPts val="0"/>
                        </a:spcAft>
                        <a:tabLst>
                          <a:tab pos="688975" algn="l"/>
                        </a:tabLst>
                      </a:pPr>
                      <a:r>
                        <a:rPr lang="es-PA" sz="1800">
                          <a:solidFill>
                            <a:srgbClr val="000000"/>
                          </a:solidFill>
                          <a:latin typeface="Arial"/>
                          <a:ea typeface="Calibri"/>
                          <a:cs typeface="Times New Roman"/>
                        </a:rPr>
                        <a:t>14.9</a:t>
                      </a:r>
                      <a:endParaRPr lang="es-PA" sz="1800">
                        <a:solidFill>
                          <a:srgbClr val="000000"/>
                        </a:solidFill>
                        <a:latin typeface="Calibri"/>
                        <a:ea typeface="Calibri"/>
                        <a:cs typeface="Times New Roman"/>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9D9"/>
                    </a:solidFill>
                  </a:tcPr>
                </a:tc>
              </a:tr>
              <a:tr h="296543">
                <a:tc>
                  <a:txBody>
                    <a:bodyPr/>
                    <a:lstStyle/>
                    <a:p>
                      <a:pPr>
                        <a:lnSpc>
                          <a:spcPct val="115000"/>
                        </a:lnSpc>
                        <a:spcAft>
                          <a:spcPts val="0"/>
                        </a:spcAft>
                        <a:tabLst>
                          <a:tab pos="688975" algn="l"/>
                        </a:tabLst>
                      </a:pPr>
                      <a:r>
                        <a:rPr lang="es-MX" sz="1800">
                          <a:solidFill>
                            <a:srgbClr val="FFFFFF"/>
                          </a:solidFill>
                          <a:latin typeface="Arial"/>
                          <a:ea typeface="Calibri"/>
                          <a:cs typeface="Times New Roman"/>
                        </a:rPr>
                        <a:t>Darién</a:t>
                      </a:r>
                      <a:endParaRPr lang="es-PA" sz="1800">
                        <a:solidFill>
                          <a:srgbClr val="000000"/>
                        </a:solidFill>
                        <a:latin typeface="Calibri"/>
                        <a:ea typeface="Calibri"/>
                        <a:cs typeface="Times New Roman"/>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36C0A"/>
                    </a:solidFill>
                  </a:tcPr>
                </a:tc>
                <a:tc>
                  <a:txBody>
                    <a:bodyPr/>
                    <a:lstStyle/>
                    <a:p>
                      <a:pPr algn="ctr">
                        <a:lnSpc>
                          <a:spcPct val="115000"/>
                        </a:lnSpc>
                        <a:spcAft>
                          <a:spcPts val="0"/>
                        </a:spcAft>
                        <a:tabLst>
                          <a:tab pos="688975" algn="l"/>
                        </a:tabLst>
                      </a:pPr>
                      <a:r>
                        <a:rPr lang="es-MX" sz="1800" b="0" dirty="0">
                          <a:solidFill>
                            <a:srgbClr val="000000"/>
                          </a:solidFill>
                          <a:latin typeface="Arial"/>
                          <a:ea typeface="Calibri"/>
                          <a:cs typeface="Times New Roman"/>
                        </a:rPr>
                        <a:t>22.6</a:t>
                      </a:r>
                      <a:endParaRPr lang="es-PA" sz="1800" b="0" dirty="0">
                        <a:solidFill>
                          <a:srgbClr val="000000"/>
                        </a:solidFill>
                        <a:latin typeface="Calibri"/>
                        <a:ea typeface="Calibri"/>
                        <a:cs typeface="Times New Roman"/>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CAA2"/>
                    </a:solidFill>
                  </a:tcPr>
                </a:tc>
                <a:tc>
                  <a:txBody>
                    <a:bodyPr/>
                    <a:lstStyle/>
                    <a:p>
                      <a:pPr algn="ctr">
                        <a:lnSpc>
                          <a:spcPct val="115000"/>
                        </a:lnSpc>
                        <a:spcAft>
                          <a:spcPts val="0"/>
                        </a:spcAft>
                        <a:tabLst>
                          <a:tab pos="688975" algn="l"/>
                        </a:tabLst>
                      </a:pPr>
                      <a:r>
                        <a:rPr lang="es-MX" sz="1800">
                          <a:solidFill>
                            <a:srgbClr val="000000"/>
                          </a:solidFill>
                          <a:latin typeface="Arial"/>
                          <a:ea typeface="Calibri"/>
                          <a:cs typeface="Times New Roman"/>
                        </a:rPr>
                        <a:t>14.1</a:t>
                      </a:r>
                      <a:endParaRPr lang="es-PA" sz="1800">
                        <a:solidFill>
                          <a:srgbClr val="000000"/>
                        </a:solidFill>
                        <a:latin typeface="Calibri"/>
                        <a:ea typeface="Calibri"/>
                        <a:cs typeface="Times New Roman"/>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CAA2"/>
                    </a:solidFill>
                  </a:tcPr>
                </a:tc>
                <a:tc>
                  <a:txBody>
                    <a:bodyPr/>
                    <a:lstStyle/>
                    <a:p>
                      <a:pPr algn="ctr">
                        <a:lnSpc>
                          <a:spcPct val="115000"/>
                        </a:lnSpc>
                        <a:spcAft>
                          <a:spcPts val="0"/>
                        </a:spcAft>
                        <a:tabLst>
                          <a:tab pos="688975" algn="l"/>
                        </a:tabLst>
                      </a:pPr>
                      <a:r>
                        <a:rPr lang="es-PA" sz="1800" b="0" dirty="0">
                          <a:solidFill>
                            <a:srgbClr val="000000"/>
                          </a:solidFill>
                          <a:latin typeface="Arial"/>
                          <a:ea typeface="Calibri"/>
                          <a:cs typeface="Times New Roman"/>
                        </a:rPr>
                        <a:t>19.1</a:t>
                      </a:r>
                      <a:endParaRPr lang="es-PA" sz="1800" b="0" dirty="0">
                        <a:solidFill>
                          <a:srgbClr val="000000"/>
                        </a:solidFill>
                        <a:latin typeface="Calibri"/>
                        <a:ea typeface="Calibri"/>
                        <a:cs typeface="Times New Roman"/>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CAA2"/>
                    </a:solidFill>
                  </a:tcPr>
                </a:tc>
              </a:tr>
              <a:tr h="296543">
                <a:tc>
                  <a:txBody>
                    <a:bodyPr/>
                    <a:lstStyle/>
                    <a:p>
                      <a:pPr>
                        <a:lnSpc>
                          <a:spcPct val="115000"/>
                        </a:lnSpc>
                        <a:spcAft>
                          <a:spcPts val="0"/>
                        </a:spcAft>
                        <a:tabLst>
                          <a:tab pos="688975" algn="l"/>
                        </a:tabLst>
                      </a:pPr>
                      <a:r>
                        <a:rPr lang="es-MX" sz="1800">
                          <a:solidFill>
                            <a:srgbClr val="FFFFFF"/>
                          </a:solidFill>
                          <a:latin typeface="Arial"/>
                          <a:ea typeface="Calibri"/>
                          <a:cs typeface="Times New Roman"/>
                        </a:rPr>
                        <a:t>Herrera</a:t>
                      </a:r>
                      <a:endParaRPr lang="es-PA" sz="1800">
                        <a:solidFill>
                          <a:srgbClr val="000000"/>
                        </a:solidFill>
                        <a:latin typeface="Calibri"/>
                        <a:ea typeface="Calibri"/>
                        <a:cs typeface="Times New Roman"/>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36C0A"/>
                    </a:solidFill>
                  </a:tcPr>
                </a:tc>
                <a:tc>
                  <a:txBody>
                    <a:bodyPr/>
                    <a:lstStyle/>
                    <a:p>
                      <a:pPr algn="ctr">
                        <a:lnSpc>
                          <a:spcPct val="115000"/>
                        </a:lnSpc>
                        <a:spcAft>
                          <a:spcPts val="0"/>
                        </a:spcAft>
                        <a:tabLst>
                          <a:tab pos="688975" algn="l"/>
                        </a:tabLst>
                      </a:pPr>
                      <a:r>
                        <a:rPr lang="es-MX" sz="1800">
                          <a:solidFill>
                            <a:srgbClr val="000000"/>
                          </a:solidFill>
                          <a:latin typeface="Arial"/>
                          <a:ea typeface="Calibri"/>
                          <a:cs typeface="Times New Roman"/>
                        </a:rPr>
                        <a:t>7.6</a:t>
                      </a:r>
                      <a:endParaRPr lang="es-PA" sz="1800">
                        <a:solidFill>
                          <a:srgbClr val="000000"/>
                        </a:solidFill>
                        <a:latin typeface="Calibri"/>
                        <a:ea typeface="Calibri"/>
                        <a:cs typeface="Times New Roman"/>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9D9"/>
                    </a:solidFill>
                  </a:tcPr>
                </a:tc>
                <a:tc>
                  <a:txBody>
                    <a:bodyPr/>
                    <a:lstStyle/>
                    <a:p>
                      <a:pPr algn="ctr">
                        <a:lnSpc>
                          <a:spcPct val="115000"/>
                        </a:lnSpc>
                        <a:spcAft>
                          <a:spcPts val="0"/>
                        </a:spcAft>
                        <a:tabLst>
                          <a:tab pos="688975" algn="l"/>
                        </a:tabLst>
                      </a:pPr>
                      <a:r>
                        <a:rPr lang="es-MX" sz="1800" dirty="0">
                          <a:solidFill>
                            <a:srgbClr val="000000"/>
                          </a:solidFill>
                          <a:latin typeface="Arial"/>
                          <a:ea typeface="Calibri"/>
                          <a:cs typeface="Times New Roman"/>
                        </a:rPr>
                        <a:t>11.0</a:t>
                      </a:r>
                      <a:endParaRPr lang="es-PA" sz="1800" dirty="0">
                        <a:solidFill>
                          <a:srgbClr val="000000"/>
                        </a:solidFill>
                        <a:latin typeface="Calibri"/>
                        <a:ea typeface="Calibri"/>
                        <a:cs typeface="Times New Roman"/>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9D9"/>
                    </a:solidFill>
                  </a:tcPr>
                </a:tc>
                <a:tc>
                  <a:txBody>
                    <a:bodyPr/>
                    <a:lstStyle/>
                    <a:p>
                      <a:pPr algn="ctr">
                        <a:lnSpc>
                          <a:spcPct val="115000"/>
                        </a:lnSpc>
                        <a:spcAft>
                          <a:spcPts val="0"/>
                        </a:spcAft>
                        <a:tabLst>
                          <a:tab pos="688975" algn="l"/>
                        </a:tabLst>
                      </a:pPr>
                      <a:r>
                        <a:rPr lang="en-US" sz="1800">
                          <a:solidFill>
                            <a:srgbClr val="000000"/>
                          </a:solidFill>
                          <a:latin typeface="Arial"/>
                          <a:ea typeface="Calibri"/>
                          <a:cs typeface="Times New Roman"/>
                        </a:rPr>
                        <a:t>14.5</a:t>
                      </a:r>
                      <a:endParaRPr lang="es-PA" sz="1800">
                        <a:solidFill>
                          <a:srgbClr val="000000"/>
                        </a:solidFill>
                        <a:latin typeface="Calibri"/>
                        <a:ea typeface="Calibri"/>
                        <a:cs typeface="Times New Roman"/>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9D9"/>
                    </a:solidFill>
                  </a:tcPr>
                </a:tc>
              </a:tr>
              <a:tr h="296543">
                <a:tc>
                  <a:txBody>
                    <a:bodyPr/>
                    <a:lstStyle/>
                    <a:p>
                      <a:pPr>
                        <a:lnSpc>
                          <a:spcPct val="115000"/>
                        </a:lnSpc>
                        <a:spcAft>
                          <a:spcPts val="0"/>
                        </a:spcAft>
                        <a:tabLst>
                          <a:tab pos="688975" algn="l"/>
                        </a:tabLst>
                      </a:pPr>
                      <a:r>
                        <a:rPr lang="es-MX" sz="1800">
                          <a:solidFill>
                            <a:srgbClr val="FFFFFF"/>
                          </a:solidFill>
                          <a:latin typeface="Arial"/>
                          <a:ea typeface="Calibri"/>
                          <a:cs typeface="Times New Roman"/>
                        </a:rPr>
                        <a:t>Los Santos</a:t>
                      </a:r>
                      <a:endParaRPr lang="es-PA" sz="1800">
                        <a:solidFill>
                          <a:srgbClr val="000000"/>
                        </a:solidFill>
                        <a:latin typeface="Calibri"/>
                        <a:ea typeface="Calibri"/>
                        <a:cs typeface="Times New Roman"/>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36C0A"/>
                    </a:solidFill>
                  </a:tcPr>
                </a:tc>
                <a:tc>
                  <a:txBody>
                    <a:bodyPr/>
                    <a:lstStyle/>
                    <a:p>
                      <a:pPr algn="ctr">
                        <a:lnSpc>
                          <a:spcPct val="115000"/>
                        </a:lnSpc>
                        <a:spcAft>
                          <a:spcPts val="0"/>
                        </a:spcAft>
                        <a:tabLst>
                          <a:tab pos="688975" algn="l"/>
                        </a:tabLst>
                      </a:pPr>
                      <a:r>
                        <a:rPr lang="es-MX" sz="1800">
                          <a:solidFill>
                            <a:srgbClr val="000000"/>
                          </a:solidFill>
                          <a:latin typeface="Arial"/>
                          <a:ea typeface="Calibri"/>
                          <a:cs typeface="Times New Roman"/>
                        </a:rPr>
                        <a:t>6.6</a:t>
                      </a:r>
                      <a:endParaRPr lang="es-PA" sz="1800">
                        <a:solidFill>
                          <a:srgbClr val="000000"/>
                        </a:solidFill>
                        <a:latin typeface="Calibri"/>
                        <a:ea typeface="Calibri"/>
                        <a:cs typeface="Times New Roman"/>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CAA2"/>
                    </a:solidFill>
                  </a:tcPr>
                </a:tc>
                <a:tc>
                  <a:txBody>
                    <a:bodyPr/>
                    <a:lstStyle/>
                    <a:p>
                      <a:pPr algn="ctr">
                        <a:lnSpc>
                          <a:spcPct val="115000"/>
                        </a:lnSpc>
                        <a:spcAft>
                          <a:spcPts val="0"/>
                        </a:spcAft>
                        <a:tabLst>
                          <a:tab pos="688975" algn="l"/>
                        </a:tabLst>
                      </a:pPr>
                      <a:r>
                        <a:rPr lang="es-MX" sz="1800" dirty="0">
                          <a:solidFill>
                            <a:srgbClr val="000000"/>
                          </a:solidFill>
                          <a:latin typeface="Arial"/>
                          <a:ea typeface="Calibri"/>
                          <a:cs typeface="Times New Roman"/>
                        </a:rPr>
                        <a:t>5.8</a:t>
                      </a:r>
                      <a:endParaRPr lang="es-PA" sz="1800" dirty="0">
                        <a:solidFill>
                          <a:srgbClr val="000000"/>
                        </a:solidFill>
                        <a:latin typeface="Calibri"/>
                        <a:ea typeface="Calibri"/>
                        <a:cs typeface="Times New Roman"/>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CAA2"/>
                    </a:solidFill>
                  </a:tcPr>
                </a:tc>
                <a:tc>
                  <a:txBody>
                    <a:bodyPr/>
                    <a:lstStyle/>
                    <a:p>
                      <a:pPr algn="ctr">
                        <a:lnSpc>
                          <a:spcPct val="115000"/>
                        </a:lnSpc>
                        <a:spcAft>
                          <a:spcPts val="0"/>
                        </a:spcAft>
                        <a:tabLst>
                          <a:tab pos="688975" algn="l"/>
                        </a:tabLst>
                      </a:pPr>
                      <a:r>
                        <a:rPr lang="es-PA" sz="1800">
                          <a:solidFill>
                            <a:srgbClr val="000000"/>
                          </a:solidFill>
                          <a:latin typeface="Arial"/>
                          <a:ea typeface="Calibri"/>
                          <a:cs typeface="Times New Roman"/>
                        </a:rPr>
                        <a:t>10.5</a:t>
                      </a:r>
                      <a:endParaRPr lang="es-PA" sz="1800">
                        <a:solidFill>
                          <a:srgbClr val="000000"/>
                        </a:solidFill>
                        <a:latin typeface="Calibri"/>
                        <a:ea typeface="Calibri"/>
                        <a:cs typeface="Times New Roman"/>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CAA2"/>
                    </a:solidFill>
                  </a:tcPr>
                </a:tc>
              </a:tr>
              <a:tr h="296543">
                <a:tc>
                  <a:txBody>
                    <a:bodyPr/>
                    <a:lstStyle/>
                    <a:p>
                      <a:pPr>
                        <a:lnSpc>
                          <a:spcPct val="115000"/>
                        </a:lnSpc>
                        <a:spcAft>
                          <a:spcPts val="0"/>
                        </a:spcAft>
                        <a:tabLst>
                          <a:tab pos="688975" algn="l"/>
                        </a:tabLst>
                      </a:pPr>
                      <a:r>
                        <a:rPr lang="es-MX" sz="1800">
                          <a:solidFill>
                            <a:srgbClr val="FFFFFF"/>
                          </a:solidFill>
                          <a:latin typeface="Arial"/>
                          <a:ea typeface="Calibri"/>
                          <a:cs typeface="Times New Roman"/>
                        </a:rPr>
                        <a:t>Panamá Este</a:t>
                      </a:r>
                      <a:endParaRPr lang="es-PA" sz="1800">
                        <a:solidFill>
                          <a:srgbClr val="000000"/>
                        </a:solidFill>
                        <a:latin typeface="Calibri"/>
                        <a:ea typeface="Calibri"/>
                        <a:cs typeface="Times New Roman"/>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36C0A"/>
                    </a:solidFill>
                  </a:tcPr>
                </a:tc>
                <a:tc>
                  <a:txBody>
                    <a:bodyPr/>
                    <a:lstStyle/>
                    <a:p>
                      <a:pPr algn="ctr">
                        <a:lnSpc>
                          <a:spcPct val="115000"/>
                        </a:lnSpc>
                        <a:spcAft>
                          <a:spcPts val="0"/>
                        </a:spcAft>
                        <a:tabLst>
                          <a:tab pos="688975" algn="l"/>
                        </a:tabLst>
                      </a:pPr>
                      <a:r>
                        <a:rPr lang="es-MX" sz="1800">
                          <a:solidFill>
                            <a:srgbClr val="000000"/>
                          </a:solidFill>
                          <a:latin typeface="Arial"/>
                          <a:ea typeface="Calibri"/>
                          <a:cs typeface="Times New Roman"/>
                        </a:rPr>
                        <a:t>11.3</a:t>
                      </a:r>
                      <a:endParaRPr lang="es-PA" sz="1800">
                        <a:solidFill>
                          <a:srgbClr val="000000"/>
                        </a:solidFill>
                        <a:latin typeface="Calibri"/>
                        <a:ea typeface="Calibri"/>
                        <a:cs typeface="Times New Roman"/>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9D9"/>
                    </a:solidFill>
                  </a:tcPr>
                </a:tc>
                <a:tc>
                  <a:txBody>
                    <a:bodyPr/>
                    <a:lstStyle/>
                    <a:p>
                      <a:pPr algn="ctr">
                        <a:lnSpc>
                          <a:spcPct val="115000"/>
                        </a:lnSpc>
                        <a:spcAft>
                          <a:spcPts val="0"/>
                        </a:spcAft>
                        <a:tabLst>
                          <a:tab pos="688975" algn="l"/>
                        </a:tabLst>
                      </a:pPr>
                      <a:r>
                        <a:rPr lang="es-MX" sz="1800">
                          <a:solidFill>
                            <a:srgbClr val="000000"/>
                          </a:solidFill>
                          <a:latin typeface="Arial"/>
                          <a:ea typeface="Calibri"/>
                          <a:cs typeface="Times New Roman"/>
                        </a:rPr>
                        <a:t>12.9</a:t>
                      </a:r>
                      <a:endParaRPr lang="es-PA" sz="1800">
                        <a:solidFill>
                          <a:srgbClr val="000000"/>
                        </a:solidFill>
                        <a:latin typeface="Calibri"/>
                        <a:ea typeface="Calibri"/>
                        <a:cs typeface="Times New Roman"/>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9D9"/>
                    </a:solidFill>
                  </a:tcPr>
                </a:tc>
                <a:tc>
                  <a:txBody>
                    <a:bodyPr/>
                    <a:lstStyle/>
                    <a:p>
                      <a:pPr algn="ctr">
                        <a:lnSpc>
                          <a:spcPct val="115000"/>
                        </a:lnSpc>
                        <a:spcAft>
                          <a:spcPts val="0"/>
                        </a:spcAft>
                        <a:tabLst>
                          <a:tab pos="688975" algn="l"/>
                        </a:tabLst>
                      </a:pPr>
                      <a:r>
                        <a:rPr lang="es-PA" sz="1800" dirty="0">
                          <a:solidFill>
                            <a:srgbClr val="000000"/>
                          </a:solidFill>
                          <a:latin typeface="Arial"/>
                          <a:ea typeface="Calibri"/>
                          <a:cs typeface="Times New Roman"/>
                        </a:rPr>
                        <a:t>18.7</a:t>
                      </a:r>
                      <a:endParaRPr lang="es-PA" sz="1800" dirty="0">
                        <a:solidFill>
                          <a:srgbClr val="000000"/>
                        </a:solidFill>
                        <a:latin typeface="Calibri"/>
                        <a:ea typeface="Calibri"/>
                        <a:cs typeface="Times New Roman"/>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9D9"/>
                    </a:solidFill>
                  </a:tcPr>
                </a:tc>
              </a:tr>
              <a:tr h="302795">
                <a:tc>
                  <a:txBody>
                    <a:bodyPr/>
                    <a:lstStyle/>
                    <a:p>
                      <a:pPr>
                        <a:lnSpc>
                          <a:spcPct val="115000"/>
                        </a:lnSpc>
                        <a:spcAft>
                          <a:spcPts val="0"/>
                        </a:spcAft>
                        <a:tabLst>
                          <a:tab pos="688975" algn="l"/>
                        </a:tabLst>
                      </a:pPr>
                      <a:r>
                        <a:rPr lang="es-MX" sz="1800">
                          <a:solidFill>
                            <a:srgbClr val="FFFFFF"/>
                          </a:solidFill>
                          <a:latin typeface="Arial"/>
                          <a:ea typeface="Calibri"/>
                          <a:cs typeface="Times New Roman"/>
                        </a:rPr>
                        <a:t>Panamá Metro</a:t>
                      </a:r>
                      <a:endParaRPr lang="es-PA" sz="1800">
                        <a:solidFill>
                          <a:srgbClr val="000000"/>
                        </a:solidFill>
                        <a:latin typeface="Calibri"/>
                        <a:ea typeface="Calibri"/>
                        <a:cs typeface="Times New Roman"/>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36C0A"/>
                    </a:solidFill>
                  </a:tcPr>
                </a:tc>
                <a:tc>
                  <a:txBody>
                    <a:bodyPr/>
                    <a:lstStyle/>
                    <a:p>
                      <a:pPr algn="ctr">
                        <a:lnSpc>
                          <a:spcPct val="115000"/>
                        </a:lnSpc>
                        <a:spcAft>
                          <a:spcPts val="0"/>
                        </a:spcAft>
                        <a:tabLst>
                          <a:tab pos="688975" algn="l"/>
                        </a:tabLst>
                      </a:pPr>
                      <a:r>
                        <a:rPr lang="es-MX" sz="1800">
                          <a:solidFill>
                            <a:srgbClr val="000000"/>
                          </a:solidFill>
                          <a:latin typeface="Arial"/>
                          <a:ea typeface="Calibri"/>
                          <a:cs typeface="Times New Roman"/>
                        </a:rPr>
                        <a:t>7.7</a:t>
                      </a:r>
                      <a:endParaRPr lang="es-PA" sz="1800">
                        <a:solidFill>
                          <a:srgbClr val="000000"/>
                        </a:solidFill>
                        <a:latin typeface="Calibri"/>
                        <a:ea typeface="Calibri"/>
                        <a:cs typeface="Times New Roman"/>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CAA2"/>
                    </a:solidFill>
                  </a:tcPr>
                </a:tc>
                <a:tc>
                  <a:txBody>
                    <a:bodyPr/>
                    <a:lstStyle/>
                    <a:p>
                      <a:pPr algn="ctr">
                        <a:lnSpc>
                          <a:spcPct val="115000"/>
                        </a:lnSpc>
                        <a:spcAft>
                          <a:spcPts val="0"/>
                        </a:spcAft>
                        <a:tabLst>
                          <a:tab pos="688975" algn="l"/>
                        </a:tabLst>
                      </a:pPr>
                      <a:r>
                        <a:rPr lang="es-MX" sz="1800">
                          <a:solidFill>
                            <a:srgbClr val="000000"/>
                          </a:solidFill>
                          <a:latin typeface="Arial"/>
                          <a:ea typeface="Calibri"/>
                          <a:cs typeface="Times New Roman"/>
                        </a:rPr>
                        <a:t>9.6</a:t>
                      </a:r>
                      <a:endParaRPr lang="es-PA" sz="1800">
                        <a:solidFill>
                          <a:srgbClr val="000000"/>
                        </a:solidFill>
                        <a:latin typeface="Calibri"/>
                        <a:ea typeface="Calibri"/>
                        <a:cs typeface="Times New Roman"/>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CAA2"/>
                    </a:solidFill>
                  </a:tcPr>
                </a:tc>
                <a:tc>
                  <a:txBody>
                    <a:bodyPr/>
                    <a:lstStyle/>
                    <a:p>
                      <a:pPr algn="ctr">
                        <a:lnSpc>
                          <a:spcPct val="115000"/>
                        </a:lnSpc>
                        <a:spcAft>
                          <a:spcPts val="0"/>
                        </a:spcAft>
                        <a:tabLst>
                          <a:tab pos="688975" algn="l"/>
                        </a:tabLst>
                      </a:pPr>
                      <a:r>
                        <a:rPr lang="es-PA" sz="1800" dirty="0">
                          <a:solidFill>
                            <a:srgbClr val="000000"/>
                          </a:solidFill>
                          <a:latin typeface="Arial"/>
                          <a:ea typeface="Calibri"/>
                          <a:cs typeface="Times New Roman"/>
                        </a:rPr>
                        <a:t>12.7</a:t>
                      </a:r>
                      <a:endParaRPr lang="es-PA" sz="1800" dirty="0">
                        <a:solidFill>
                          <a:srgbClr val="000000"/>
                        </a:solidFill>
                        <a:latin typeface="Calibri"/>
                        <a:ea typeface="Calibri"/>
                        <a:cs typeface="Times New Roman"/>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CAA2"/>
                    </a:solidFill>
                  </a:tcPr>
                </a:tc>
              </a:tr>
              <a:tr h="296543">
                <a:tc>
                  <a:txBody>
                    <a:bodyPr/>
                    <a:lstStyle/>
                    <a:p>
                      <a:pPr>
                        <a:lnSpc>
                          <a:spcPct val="115000"/>
                        </a:lnSpc>
                        <a:spcAft>
                          <a:spcPts val="0"/>
                        </a:spcAft>
                        <a:tabLst>
                          <a:tab pos="688975" algn="l"/>
                        </a:tabLst>
                      </a:pPr>
                      <a:r>
                        <a:rPr lang="es-MX" sz="1800">
                          <a:solidFill>
                            <a:srgbClr val="FFFFFF"/>
                          </a:solidFill>
                          <a:latin typeface="Arial"/>
                          <a:ea typeface="Calibri"/>
                          <a:cs typeface="Times New Roman"/>
                        </a:rPr>
                        <a:t>Panamá Oeste</a:t>
                      </a:r>
                      <a:endParaRPr lang="es-PA" sz="1800">
                        <a:solidFill>
                          <a:srgbClr val="000000"/>
                        </a:solidFill>
                        <a:latin typeface="Calibri"/>
                        <a:ea typeface="Calibri"/>
                        <a:cs typeface="Times New Roman"/>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36C0A"/>
                    </a:solidFill>
                  </a:tcPr>
                </a:tc>
                <a:tc>
                  <a:txBody>
                    <a:bodyPr/>
                    <a:lstStyle/>
                    <a:p>
                      <a:pPr algn="ctr">
                        <a:lnSpc>
                          <a:spcPct val="115000"/>
                        </a:lnSpc>
                        <a:spcAft>
                          <a:spcPts val="0"/>
                        </a:spcAft>
                        <a:tabLst>
                          <a:tab pos="688975" algn="l"/>
                        </a:tabLst>
                      </a:pPr>
                      <a:r>
                        <a:rPr lang="es-MX" sz="1800">
                          <a:solidFill>
                            <a:srgbClr val="000000"/>
                          </a:solidFill>
                          <a:latin typeface="Arial"/>
                          <a:ea typeface="Calibri"/>
                          <a:cs typeface="Times New Roman"/>
                        </a:rPr>
                        <a:t>11.5</a:t>
                      </a:r>
                      <a:endParaRPr lang="es-PA" sz="1800">
                        <a:solidFill>
                          <a:srgbClr val="000000"/>
                        </a:solidFill>
                        <a:latin typeface="Calibri"/>
                        <a:ea typeface="Calibri"/>
                        <a:cs typeface="Times New Roman"/>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9D9"/>
                    </a:solidFill>
                  </a:tcPr>
                </a:tc>
                <a:tc>
                  <a:txBody>
                    <a:bodyPr/>
                    <a:lstStyle/>
                    <a:p>
                      <a:pPr algn="ctr">
                        <a:lnSpc>
                          <a:spcPct val="115000"/>
                        </a:lnSpc>
                        <a:spcAft>
                          <a:spcPts val="0"/>
                        </a:spcAft>
                        <a:tabLst>
                          <a:tab pos="688975" algn="l"/>
                        </a:tabLst>
                      </a:pPr>
                      <a:r>
                        <a:rPr lang="es-MX" sz="1800">
                          <a:solidFill>
                            <a:srgbClr val="000000"/>
                          </a:solidFill>
                          <a:latin typeface="Arial"/>
                          <a:ea typeface="Calibri"/>
                          <a:cs typeface="Times New Roman"/>
                        </a:rPr>
                        <a:t>12.3</a:t>
                      </a:r>
                      <a:endParaRPr lang="es-PA" sz="1800">
                        <a:solidFill>
                          <a:srgbClr val="000000"/>
                        </a:solidFill>
                        <a:latin typeface="Calibri"/>
                        <a:ea typeface="Calibri"/>
                        <a:cs typeface="Times New Roman"/>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9D9"/>
                    </a:solidFill>
                  </a:tcPr>
                </a:tc>
                <a:tc>
                  <a:txBody>
                    <a:bodyPr/>
                    <a:lstStyle/>
                    <a:p>
                      <a:pPr algn="ctr">
                        <a:lnSpc>
                          <a:spcPct val="115000"/>
                        </a:lnSpc>
                        <a:spcAft>
                          <a:spcPts val="0"/>
                        </a:spcAft>
                        <a:tabLst>
                          <a:tab pos="688975" algn="l"/>
                        </a:tabLst>
                      </a:pPr>
                      <a:r>
                        <a:rPr lang="es-PA" sz="1800" dirty="0">
                          <a:solidFill>
                            <a:srgbClr val="000000"/>
                          </a:solidFill>
                          <a:latin typeface="Arial"/>
                          <a:ea typeface="Calibri"/>
                          <a:cs typeface="Times New Roman"/>
                        </a:rPr>
                        <a:t>10.5</a:t>
                      </a:r>
                      <a:endParaRPr lang="es-PA" sz="1800" dirty="0">
                        <a:solidFill>
                          <a:srgbClr val="000000"/>
                        </a:solidFill>
                        <a:latin typeface="Calibri"/>
                        <a:ea typeface="Calibri"/>
                        <a:cs typeface="Times New Roman"/>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9D9"/>
                    </a:solidFill>
                  </a:tcPr>
                </a:tc>
              </a:tr>
              <a:tr h="296543">
                <a:tc>
                  <a:txBody>
                    <a:bodyPr/>
                    <a:lstStyle/>
                    <a:p>
                      <a:pPr>
                        <a:lnSpc>
                          <a:spcPct val="115000"/>
                        </a:lnSpc>
                        <a:spcAft>
                          <a:spcPts val="0"/>
                        </a:spcAft>
                        <a:tabLst>
                          <a:tab pos="688975" algn="l"/>
                        </a:tabLst>
                      </a:pPr>
                      <a:r>
                        <a:rPr lang="es-MX" sz="1800">
                          <a:solidFill>
                            <a:srgbClr val="FFFFFF"/>
                          </a:solidFill>
                          <a:latin typeface="Arial"/>
                          <a:ea typeface="Calibri"/>
                          <a:cs typeface="Times New Roman"/>
                        </a:rPr>
                        <a:t>San Miguelito</a:t>
                      </a:r>
                      <a:endParaRPr lang="es-PA" sz="1800">
                        <a:solidFill>
                          <a:srgbClr val="000000"/>
                        </a:solidFill>
                        <a:latin typeface="Calibri"/>
                        <a:ea typeface="Calibri"/>
                        <a:cs typeface="Times New Roman"/>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36C0A"/>
                    </a:solidFill>
                  </a:tcPr>
                </a:tc>
                <a:tc>
                  <a:txBody>
                    <a:bodyPr/>
                    <a:lstStyle/>
                    <a:p>
                      <a:pPr algn="ctr">
                        <a:lnSpc>
                          <a:spcPct val="115000"/>
                        </a:lnSpc>
                        <a:spcAft>
                          <a:spcPts val="0"/>
                        </a:spcAft>
                        <a:tabLst>
                          <a:tab pos="688975" algn="l"/>
                        </a:tabLst>
                      </a:pPr>
                      <a:r>
                        <a:rPr lang="es-MX" sz="1800">
                          <a:solidFill>
                            <a:srgbClr val="000000"/>
                          </a:solidFill>
                          <a:latin typeface="Arial"/>
                          <a:ea typeface="Calibri"/>
                          <a:cs typeface="Times New Roman"/>
                        </a:rPr>
                        <a:t>8.3</a:t>
                      </a:r>
                      <a:endParaRPr lang="es-PA" sz="1800">
                        <a:solidFill>
                          <a:srgbClr val="000000"/>
                        </a:solidFill>
                        <a:latin typeface="Calibri"/>
                        <a:ea typeface="Calibri"/>
                        <a:cs typeface="Times New Roman"/>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CAA2"/>
                    </a:solidFill>
                  </a:tcPr>
                </a:tc>
                <a:tc>
                  <a:txBody>
                    <a:bodyPr/>
                    <a:lstStyle/>
                    <a:p>
                      <a:pPr algn="ctr">
                        <a:lnSpc>
                          <a:spcPct val="115000"/>
                        </a:lnSpc>
                        <a:spcAft>
                          <a:spcPts val="0"/>
                        </a:spcAft>
                        <a:tabLst>
                          <a:tab pos="688975" algn="l"/>
                        </a:tabLst>
                      </a:pPr>
                      <a:r>
                        <a:rPr lang="es-MX" sz="1800">
                          <a:solidFill>
                            <a:srgbClr val="000000"/>
                          </a:solidFill>
                          <a:latin typeface="Arial"/>
                          <a:ea typeface="Calibri"/>
                          <a:cs typeface="Times New Roman"/>
                        </a:rPr>
                        <a:t>9.9</a:t>
                      </a:r>
                      <a:endParaRPr lang="es-PA" sz="1800">
                        <a:solidFill>
                          <a:srgbClr val="000000"/>
                        </a:solidFill>
                        <a:latin typeface="Calibri"/>
                        <a:ea typeface="Calibri"/>
                        <a:cs typeface="Times New Roman"/>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CAA2"/>
                    </a:solidFill>
                  </a:tcPr>
                </a:tc>
                <a:tc>
                  <a:txBody>
                    <a:bodyPr/>
                    <a:lstStyle/>
                    <a:p>
                      <a:pPr algn="ctr">
                        <a:lnSpc>
                          <a:spcPct val="115000"/>
                        </a:lnSpc>
                        <a:spcAft>
                          <a:spcPts val="0"/>
                        </a:spcAft>
                        <a:tabLst>
                          <a:tab pos="688975" algn="l"/>
                        </a:tabLst>
                      </a:pPr>
                      <a:r>
                        <a:rPr lang="es-PA" sz="1800" dirty="0">
                          <a:solidFill>
                            <a:srgbClr val="000000"/>
                          </a:solidFill>
                          <a:latin typeface="Arial"/>
                          <a:ea typeface="Calibri"/>
                          <a:cs typeface="Times New Roman"/>
                        </a:rPr>
                        <a:t>9.3</a:t>
                      </a:r>
                      <a:endParaRPr lang="es-PA" sz="1800" dirty="0">
                        <a:solidFill>
                          <a:srgbClr val="000000"/>
                        </a:solidFill>
                        <a:latin typeface="Calibri"/>
                        <a:ea typeface="Calibri"/>
                        <a:cs typeface="Times New Roman"/>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CAA2"/>
                    </a:solidFill>
                  </a:tcPr>
                </a:tc>
              </a:tr>
              <a:tr h="296543">
                <a:tc>
                  <a:txBody>
                    <a:bodyPr/>
                    <a:lstStyle/>
                    <a:p>
                      <a:pPr>
                        <a:lnSpc>
                          <a:spcPct val="115000"/>
                        </a:lnSpc>
                        <a:spcAft>
                          <a:spcPts val="0"/>
                        </a:spcAft>
                        <a:tabLst>
                          <a:tab pos="688975" algn="l"/>
                        </a:tabLst>
                      </a:pPr>
                      <a:r>
                        <a:rPr lang="es-MX" sz="1800">
                          <a:solidFill>
                            <a:srgbClr val="FFFFFF"/>
                          </a:solidFill>
                          <a:latin typeface="Arial"/>
                          <a:ea typeface="Calibri"/>
                          <a:cs typeface="Times New Roman"/>
                        </a:rPr>
                        <a:t>Veraguas</a:t>
                      </a:r>
                      <a:endParaRPr lang="es-PA" sz="1800">
                        <a:solidFill>
                          <a:srgbClr val="000000"/>
                        </a:solidFill>
                        <a:latin typeface="Calibri"/>
                        <a:ea typeface="Calibri"/>
                        <a:cs typeface="Times New Roman"/>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36C0A"/>
                    </a:solidFill>
                  </a:tcPr>
                </a:tc>
                <a:tc>
                  <a:txBody>
                    <a:bodyPr/>
                    <a:lstStyle/>
                    <a:p>
                      <a:pPr algn="ctr">
                        <a:lnSpc>
                          <a:spcPct val="115000"/>
                        </a:lnSpc>
                        <a:spcAft>
                          <a:spcPts val="0"/>
                        </a:spcAft>
                        <a:tabLst>
                          <a:tab pos="688975" algn="l"/>
                        </a:tabLst>
                      </a:pPr>
                      <a:r>
                        <a:rPr lang="es-MX" sz="1800">
                          <a:solidFill>
                            <a:srgbClr val="000000"/>
                          </a:solidFill>
                          <a:latin typeface="Arial"/>
                          <a:ea typeface="Calibri"/>
                          <a:cs typeface="Times New Roman"/>
                        </a:rPr>
                        <a:t>9.5</a:t>
                      </a:r>
                      <a:endParaRPr lang="es-PA" sz="1800">
                        <a:solidFill>
                          <a:srgbClr val="000000"/>
                        </a:solidFill>
                        <a:latin typeface="Calibri"/>
                        <a:ea typeface="Calibri"/>
                        <a:cs typeface="Times New Roman"/>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9D9"/>
                    </a:solidFill>
                  </a:tcPr>
                </a:tc>
                <a:tc>
                  <a:txBody>
                    <a:bodyPr/>
                    <a:lstStyle/>
                    <a:p>
                      <a:pPr algn="ctr">
                        <a:lnSpc>
                          <a:spcPct val="115000"/>
                        </a:lnSpc>
                        <a:spcAft>
                          <a:spcPts val="0"/>
                        </a:spcAft>
                        <a:tabLst>
                          <a:tab pos="688975" algn="l"/>
                        </a:tabLst>
                      </a:pPr>
                      <a:r>
                        <a:rPr lang="es-MX" sz="1800">
                          <a:solidFill>
                            <a:srgbClr val="000000"/>
                          </a:solidFill>
                          <a:latin typeface="Arial"/>
                          <a:ea typeface="Calibri"/>
                          <a:cs typeface="Times New Roman"/>
                        </a:rPr>
                        <a:t>11.6</a:t>
                      </a:r>
                      <a:endParaRPr lang="es-PA" sz="1800">
                        <a:solidFill>
                          <a:srgbClr val="000000"/>
                        </a:solidFill>
                        <a:latin typeface="Calibri"/>
                        <a:ea typeface="Calibri"/>
                        <a:cs typeface="Times New Roman"/>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9D9"/>
                    </a:solidFill>
                  </a:tcPr>
                </a:tc>
                <a:tc>
                  <a:txBody>
                    <a:bodyPr/>
                    <a:lstStyle/>
                    <a:p>
                      <a:pPr algn="ctr">
                        <a:lnSpc>
                          <a:spcPct val="115000"/>
                        </a:lnSpc>
                        <a:spcAft>
                          <a:spcPts val="0"/>
                        </a:spcAft>
                        <a:tabLst>
                          <a:tab pos="688975" algn="l"/>
                        </a:tabLst>
                      </a:pPr>
                      <a:r>
                        <a:rPr lang="es-PA" sz="1800" dirty="0">
                          <a:solidFill>
                            <a:srgbClr val="000000"/>
                          </a:solidFill>
                          <a:latin typeface="Arial"/>
                          <a:ea typeface="Calibri"/>
                          <a:cs typeface="Times New Roman"/>
                        </a:rPr>
                        <a:t>10.7</a:t>
                      </a:r>
                      <a:endParaRPr lang="es-PA" sz="1800" dirty="0">
                        <a:solidFill>
                          <a:srgbClr val="000000"/>
                        </a:solidFill>
                        <a:latin typeface="Calibri"/>
                        <a:ea typeface="Calibri"/>
                        <a:cs typeface="Times New Roman"/>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9D9"/>
                    </a:solidFill>
                  </a:tcPr>
                </a:tc>
              </a:tr>
              <a:tr h="302795">
                <a:tc>
                  <a:txBody>
                    <a:bodyPr/>
                    <a:lstStyle/>
                    <a:p>
                      <a:pPr>
                        <a:lnSpc>
                          <a:spcPct val="115000"/>
                        </a:lnSpc>
                        <a:spcAft>
                          <a:spcPts val="0"/>
                        </a:spcAft>
                        <a:tabLst>
                          <a:tab pos="688975" algn="l"/>
                        </a:tabLst>
                      </a:pPr>
                      <a:r>
                        <a:rPr lang="es-MX" sz="1800">
                          <a:solidFill>
                            <a:srgbClr val="FFFFFF"/>
                          </a:solidFill>
                          <a:latin typeface="Arial"/>
                          <a:ea typeface="Calibri"/>
                          <a:cs typeface="Times New Roman"/>
                        </a:rPr>
                        <a:t>Comarca Guna  Yala</a:t>
                      </a:r>
                      <a:endParaRPr lang="es-PA" sz="1800">
                        <a:solidFill>
                          <a:srgbClr val="000000"/>
                        </a:solidFill>
                        <a:latin typeface="Calibri"/>
                        <a:ea typeface="Calibri"/>
                        <a:cs typeface="Times New Roman"/>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36C0A"/>
                    </a:solidFill>
                  </a:tcPr>
                </a:tc>
                <a:tc>
                  <a:txBody>
                    <a:bodyPr/>
                    <a:lstStyle/>
                    <a:p>
                      <a:pPr algn="ctr">
                        <a:lnSpc>
                          <a:spcPct val="115000"/>
                        </a:lnSpc>
                        <a:spcAft>
                          <a:spcPts val="0"/>
                        </a:spcAft>
                        <a:tabLst>
                          <a:tab pos="688975" algn="l"/>
                        </a:tabLst>
                      </a:pPr>
                      <a:r>
                        <a:rPr lang="es-MX" sz="1800" b="0" dirty="0">
                          <a:solidFill>
                            <a:srgbClr val="000000"/>
                          </a:solidFill>
                          <a:latin typeface="Arial"/>
                          <a:ea typeface="Calibri"/>
                          <a:cs typeface="Times New Roman"/>
                        </a:rPr>
                        <a:t>22.3</a:t>
                      </a:r>
                      <a:endParaRPr lang="es-PA" sz="1800" b="0" dirty="0">
                        <a:solidFill>
                          <a:srgbClr val="000000"/>
                        </a:solidFill>
                        <a:latin typeface="Calibri"/>
                        <a:ea typeface="Calibri"/>
                        <a:cs typeface="Times New Roman"/>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CAA2"/>
                    </a:solidFill>
                  </a:tcPr>
                </a:tc>
                <a:tc>
                  <a:txBody>
                    <a:bodyPr/>
                    <a:lstStyle/>
                    <a:p>
                      <a:pPr algn="ctr">
                        <a:lnSpc>
                          <a:spcPct val="115000"/>
                        </a:lnSpc>
                        <a:spcAft>
                          <a:spcPts val="0"/>
                        </a:spcAft>
                        <a:tabLst>
                          <a:tab pos="688975" algn="l"/>
                        </a:tabLst>
                      </a:pPr>
                      <a:r>
                        <a:rPr lang="es-MX" sz="1800" b="0" dirty="0">
                          <a:solidFill>
                            <a:srgbClr val="000000"/>
                          </a:solidFill>
                          <a:latin typeface="Arial"/>
                          <a:ea typeface="Calibri"/>
                          <a:cs typeface="Times New Roman"/>
                        </a:rPr>
                        <a:t>24.3</a:t>
                      </a:r>
                      <a:endParaRPr lang="es-PA" sz="1800" b="0" dirty="0">
                        <a:solidFill>
                          <a:srgbClr val="000000"/>
                        </a:solidFill>
                        <a:latin typeface="Calibri"/>
                        <a:ea typeface="Calibri"/>
                        <a:cs typeface="Times New Roman"/>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CAA2"/>
                    </a:solidFill>
                  </a:tcPr>
                </a:tc>
                <a:tc>
                  <a:txBody>
                    <a:bodyPr/>
                    <a:lstStyle/>
                    <a:p>
                      <a:pPr algn="ctr">
                        <a:lnSpc>
                          <a:spcPct val="115000"/>
                        </a:lnSpc>
                        <a:spcAft>
                          <a:spcPts val="0"/>
                        </a:spcAft>
                        <a:tabLst>
                          <a:tab pos="688975" algn="l"/>
                        </a:tabLst>
                      </a:pPr>
                      <a:r>
                        <a:rPr lang="es-PA" sz="1800" b="0" dirty="0">
                          <a:solidFill>
                            <a:srgbClr val="000000"/>
                          </a:solidFill>
                          <a:latin typeface="Arial"/>
                          <a:ea typeface="Calibri"/>
                          <a:cs typeface="Times New Roman"/>
                        </a:rPr>
                        <a:t>19.5</a:t>
                      </a:r>
                      <a:endParaRPr lang="es-PA" sz="1800" b="0" dirty="0">
                        <a:solidFill>
                          <a:srgbClr val="000000"/>
                        </a:solidFill>
                        <a:latin typeface="Calibri"/>
                        <a:ea typeface="Calibri"/>
                        <a:cs typeface="Times New Roman"/>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CAA2"/>
                    </a:solidFill>
                  </a:tcPr>
                </a:tc>
              </a:tr>
              <a:tr h="296543">
                <a:tc>
                  <a:txBody>
                    <a:bodyPr/>
                    <a:lstStyle/>
                    <a:p>
                      <a:pPr>
                        <a:lnSpc>
                          <a:spcPct val="115000"/>
                        </a:lnSpc>
                        <a:spcAft>
                          <a:spcPts val="0"/>
                        </a:spcAft>
                        <a:tabLst>
                          <a:tab pos="688975" algn="l"/>
                        </a:tabLst>
                      </a:pPr>
                      <a:r>
                        <a:rPr lang="es-MX" sz="1800">
                          <a:solidFill>
                            <a:srgbClr val="FFFFFF"/>
                          </a:solidFill>
                          <a:latin typeface="Arial"/>
                          <a:ea typeface="Calibri"/>
                          <a:cs typeface="Times New Roman"/>
                        </a:rPr>
                        <a:t>Comarca Ngäbe  Buglé</a:t>
                      </a:r>
                      <a:endParaRPr lang="es-PA" sz="1800">
                        <a:solidFill>
                          <a:srgbClr val="000000"/>
                        </a:solidFill>
                        <a:latin typeface="Calibri"/>
                        <a:ea typeface="Calibri"/>
                        <a:cs typeface="Times New Roman"/>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36C0A"/>
                    </a:solidFill>
                  </a:tcPr>
                </a:tc>
                <a:tc>
                  <a:txBody>
                    <a:bodyPr/>
                    <a:lstStyle/>
                    <a:p>
                      <a:pPr algn="ctr">
                        <a:lnSpc>
                          <a:spcPct val="115000"/>
                        </a:lnSpc>
                        <a:spcAft>
                          <a:spcPts val="0"/>
                        </a:spcAft>
                        <a:tabLst>
                          <a:tab pos="688975" algn="l"/>
                        </a:tabLst>
                      </a:pPr>
                      <a:r>
                        <a:rPr lang="es-MX" sz="1800" b="0">
                          <a:solidFill>
                            <a:srgbClr val="000000"/>
                          </a:solidFill>
                          <a:latin typeface="Arial"/>
                          <a:ea typeface="Calibri"/>
                          <a:cs typeface="Times New Roman"/>
                        </a:rPr>
                        <a:t>19.2</a:t>
                      </a:r>
                      <a:endParaRPr lang="es-PA" sz="1800" b="0">
                        <a:solidFill>
                          <a:srgbClr val="000000"/>
                        </a:solidFill>
                        <a:latin typeface="Calibri"/>
                        <a:ea typeface="Calibri"/>
                        <a:cs typeface="Times New Roman"/>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9D9"/>
                    </a:solidFill>
                  </a:tcPr>
                </a:tc>
                <a:tc>
                  <a:txBody>
                    <a:bodyPr/>
                    <a:lstStyle/>
                    <a:p>
                      <a:pPr algn="ctr">
                        <a:lnSpc>
                          <a:spcPct val="115000"/>
                        </a:lnSpc>
                        <a:spcAft>
                          <a:spcPts val="0"/>
                        </a:spcAft>
                        <a:tabLst>
                          <a:tab pos="688975" algn="l"/>
                        </a:tabLst>
                      </a:pPr>
                      <a:r>
                        <a:rPr lang="es-MX" sz="1800" b="0">
                          <a:solidFill>
                            <a:srgbClr val="000000"/>
                          </a:solidFill>
                          <a:latin typeface="Arial"/>
                          <a:ea typeface="Calibri"/>
                          <a:cs typeface="Times New Roman"/>
                        </a:rPr>
                        <a:t>19.3</a:t>
                      </a:r>
                      <a:endParaRPr lang="es-PA" sz="1800" b="0">
                        <a:solidFill>
                          <a:srgbClr val="000000"/>
                        </a:solidFill>
                        <a:latin typeface="Calibri"/>
                        <a:ea typeface="Calibri"/>
                        <a:cs typeface="Times New Roman"/>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9D9"/>
                    </a:solidFill>
                  </a:tcPr>
                </a:tc>
                <a:tc>
                  <a:txBody>
                    <a:bodyPr/>
                    <a:lstStyle/>
                    <a:p>
                      <a:pPr algn="ctr">
                        <a:lnSpc>
                          <a:spcPct val="115000"/>
                        </a:lnSpc>
                        <a:spcAft>
                          <a:spcPts val="0"/>
                        </a:spcAft>
                        <a:tabLst>
                          <a:tab pos="688975" algn="l"/>
                        </a:tabLst>
                      </a:pPr>
                      <a:r>
                        <a:rPr lang="es-PA" sz="1800" b="0" dirty="0">
                          <a:solidFill>
                            <a:srgbClr val="000000"/>
                          </a:solidFill>
                          <a:latin typeface="Arial"/>
                          <a:ea typeface="Calibri"/>
                          <a:cs typeface="Times New Roman"/>
                        </a:rPr>
                        <a:t>20.8</a:t>
                      </a:r>
                      <a:endParaRPr lang="es-PA" sz="1800" b="0" dirty="0">
                        <a:solidFill>
                          <a:srgbClr val="000000"/>
                        </a:solidFill>
                        <a:latin typeface="Calibri"/>
                        <a:ea typeface="Calibri"/>
                        <a:cs typeface="Times New Roman"/>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9D9"/>
                    </a:solidFill>
                  </a:tcPr>
                </a:tc>
              </a:tr>
              <a:tr h="296543">
                <a:tc>
                  <a:txBody>
                    <a:bodyPr/>
                    <a:lstStyle/>
                    <a:p>
                      <a:pPr>
                        <a:lnSpc>
                          <a:spcPct val="115000"/>
                        </a:lnSpc>
                        <a:spcAft>
                          <a:spcPts val="0"/>
                        </a:spcAft>
                        <a:tabLst>
                          <a:tab pos="688975" algn="l"/>
                        </a:tabLst>
                      </a:pPr>
                      <a:r>
                        <a:rPr lang="es-MX" sz="1800" b="1">
                          <a:solidFill>
                            <a:srgbClr val="FFFFFF"/>
                          </a:solidFill>
                          <a:latin typeface="Arial"/>
                          <a:ea typeface="Calibri"/>
                          <a:cs typeface="Times New Roman"/>
                        </a:rPr>
                        <a:t>País</a:t>
                      </a:r>
                      <a:endParaRPr lang="es-PA" sz="1800">
                        <a:solidFill>
                          <a:srgbClr val="000000"/>
                        </a:solidFill>
                        <a:latin typeface="Calibri"/>
                        <a:ea typeface="Calibri"/>
                        <a:cs typeface="Times New Roman"/>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a:noFill/>
                    </a:lnB>
                    <a:solidFill>
                      <a:srgbClr val="E36C0A"/>
                    </a:solidFill>
                  </a:tcPr>
                </a:tc>
                <a:tc>
                  <a:txBody>
                    <a:bodyPr/>
                    <a:lstStyle/>
                    <a:p>
                      <a:pPr algn="ctr">
                        <a:lnSpc>
                          <a:spcPct val="115000"/>
                        </a:lnSpc>
                        <a:spcAft>
                          <a:spcPts val="0"/>
                        </a:spcAft>
                        <a:tabLst>
                          <a:tab pos="688975" algn="l"/>
                        </a:tabLst>
                      </a:pPr>
                      <a:r>
                        <a:rPr lang="es-MX" sz="1800" b="1">
                          <a:solidFill>
                            <a:srgbClr val="000000"/>
                          </a:solidFill>
                          <a:latin typeface="Arial"/>
                          <a:ea typeface="Calibri"/>
                          <a:cs typeface="Times New Roman"/>
                        </a:rPr>
                        <a:t>12.2</a:t>
                      </a:r>
                      <a:endParaRPr lang="es-PA" sz="1800">
                        <a:solidFill>
                          <a:srgbClr val="000000"/>
                        </a:solidFill>
                        <a:latin typeface="Calibri"/>
                        <a:ea typeface="Calibri"/>
                        <a:cs typeface="Times New Roman"/>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a:noFill/>
                    </a:lnB>
                    <a:solidFill>
                      <a:srgbClr val="FBCAA2"/>
                    </a:solidFill>
                  </a:tcPr>
                </a:tc>
                <a:tc>
                  <a:txBody>
                    <a:bodyPr/>
                    <a:lstStyle/>
                    <a:p>
                      <a:pPr algn="ctr">
                        <a:lnSpc>
                          <a:spcPct val="115000"/>
                        </a:lnSpc>
                        <a:spcAft>
                          <a:spcPts val="0"/>
                        </a:spcAft>
                        <a:tabLst>
                          <a:tab pos="688975" algn="l"/>
                        </a:tabLst>
                      </a:pPr>
                      <a:r>
                        <a:rPr lang="es-MX" sz="1800" b="1">
                          <a:solidFill>
                            <a:srgbClr val="000000"/>
                          </a:solidFill>
                          <a:latin typeface="Arial"/>
                          <a:ea typeface="Calibri"/>
                          <a:cs typeface="Times New Roman"/>
                        </a:rPr>
                        <a:t>13.4</a:t>
                      </a:r>
                      <a:endParaRPr lang="es-PA" sz="1800">
                        <a:solidFill>
                          <a:srgbClr val="000000"/>
                        </a:solidFill>
                        <a:latin typeface="Calibri"/>
                        <a:ea typeface="Calibri"/>
                        <a:cs typeface="Times New Roman"/>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a:noFill/>
                    </a:lnB>
                    <a:solidFill>
                      <a:srgbClr val="FBCAA2"/>
                    </a:solidFill>
                  </a:tcPr>
                </a:tc>
                <a:tc>
                  <a:txBody>
                    <a:bodyPr/>
                    <a:lstStyle/>
                    <a:p>
                      <a:pPr algn="ctr">
                        <a:lnSpc>
                          <a:spcPct val="115000"/>
                        </a:lnSpc>
                        <a:spcAft>
                          <a:spcPts val="0"/>
                        </a:spcAft>
                        <a:tabLst>
                          <a:tab pos="688975" algn="l"/>
                        </a:tabLst>
                      </a:pPr>
                      <a:r>
                        <a:rPr lang="es-PA" sz="1800" b="1" dirty="0">
                          <a:solidFill>
                            <a:srgbClr val="000000"/>
                          </a:solidFill>
                          <a:latin typeface="Arial"/>
                          <a:ea typeface="Calibri"/>
                          <a:cs typeface="Times New Roman"/>
                        </a:rPr>
                        <a:t>13.2</a:t>
                      </a:r>
                      <a:endParaRPr lang="es-PA" sz="1800" dirty="0">
                        <a:solidFill>
                          <a:srgbClr val="000000"/>
                        </a:solidFill>
                        <a:latin typeface="Calibri"/>
                        <a:ea typeface="Calibri"/>
                        <a:cs typeface="Times New Roman"/>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a:noFill/>
                    </a:lnB>
                    <a:solidFill>
                      <a:srgbClr val="FBCAA2"/>
                    </a:solidFill>
                  </a:tcPr>
                </a:tc>
              </a:tr>
            </a:tbl>
          </a:graphicData>
        </a:graphic>
      </p:graphicFrame>
      <p:sp>
        <p:nvSpPr>
          <p:cNvPr id="3" name="2 Rectángulo"/>
          <p:cNvSpPr/>
          <p:nvPr/>
        </p:nvSpPr>
        <p:spPr>
          <a:xfrm>
            <a:off x="761999" y="381000"/>
            <a:ext cx="8166969" cy="1200329"/>
          </a:xfrm>
          <a:prstGeom prst="rect">
            <a:avLst/>
          </a:prstGeom>
        </p:spPr>
        <p:txBody>
          <a:bodyPr wrap="square">
            <a:spAutoFit/>
          </a:bodyPr>
          <a:lstStyle/>
          <a:p>
            <a:pPr algn="ctr"/>
            <a:r>
              <a:rPr lang="es-MX" sz="2400" b="1" dirty="0" smtClean="0">
                <a:latin typeface="Arial" pitchFamily="34" charset="0"/>
                <a:cs typeface="Arial" pitchFamily="34" charset="0"/>
              </a:rPr>
              <a:t>TASA DE MORTALIDAD INFANTIL  POR PROVINCIAS Y REGIONES DE SALUD.  </a:t>
            </a:r>
          </a:p>
          <a:p>
            <a:pPr algn="ctr"/>
            <a:r>
              <a:rPr lang="es-MX" sz="2400" b="1" dirty="0" smtClean="0">
                <a:latin typeface="Arial" pitchFamily="34" charset="0"/>
                <a:cs typeface="Arial" pitchFamily="34" charset="0"/>
              </a:rPr>
              <a:t>REPÚBLICA DE PANAMÁ: AÑOS 2009 - 2011</a:t>
            </a:r>
            <a:endParaRPr lang="es-PA" sz="2400" dirty="0">
              <a:latin typeface="Arial" pitchFamily="34" charset="0"/>
              <a:cs typeface="Arial" pitchFamily="34" charset="0"/>
            </a:endParaRPr>
          </a:p>
        </p:txBody>
      </p:sp>
    </p:spTree>
    <p:extLst>
      <p:ext uri="{BB962C8B-B14F-4D97-AF65-F5344CB8AC3E}">
        <p14:creationId xmlns="" xmlns:p14="http://schemas.microsoft.com/office/powerpoint/2010/main" val="36661432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671945" y="533400"/>
            <a:ext cx="8166969" cy="1200329"/>
          </a:xfrm>
          <a:prstGeom prst="rect">
            <a:avLst/>
          </a:prstGeom>
          <a:solidFill>
            <a:schemeClr val="accent5">
              <a:lumMod val="20000"/>
              <a:lumOff val="80000"/>
            </a:schemeClr>
          </a:solidFill>
        </p:spPr>
        <p:txBody>
          <a:bodyPr wrap="square">
            <a:spAutoFit/>
          </a:bodyPr>
          <a:lstStyle/>
          <a:p>
            <a:pPr algn="ctr"/>
            <a:r>
              <a:rPr lang="es-MX" sz="2400" b="1" dirty="0" smtClean="0">
                <a:latin typeface="Arial" pitchFamily="34" charset="0"/>
                <a:cs typeface="Arial" pitchFamily="34" charset="0"/>
              </a:rPr>
              <a:t>TASA DE MORTALIDAD EN &lt; 5 AÑOS  POR PROVINCIAS Y REGIONES DE SALUD.  </a:t>
            </a:r>
          </a:p>
          <a:p>
            <a:pPr algn="ctr"/>
            <a:r>
              <a:rPr lang="es-MX" sz="2400" b="1" dirty="0" smtClean="0">
                <a:latin typeface="Arial" pitchFamily="34" charset="0"/>
                <a:cs typeface="Arial" pitchFamily="34" charset="0"/>
              </a:rPr>
              <a:t>REPÚBLICA DE PANAMÁ: AÑO 2011</a:t>
            </a:r>
            <a:endParaRPr lang="es-PA" sz="2400" dirty="0">
              <a:latin typeface="Arial" pitchFamily="34" charset="0"/>
              <a:cs typeface="Arial" pitchFamily="34" charset="0"/>
            </a:endParaRPr>
          </a:p>
        </p:txBody>
      </p:sp>
      <p:graphicFrame>
        <p:nvGraphicFramePr>
          <p:cNvPr id="4" name="3 Tabla"/>
          <p:cNvGraphicFramePr>
            <a:graphicFrameLocks noGrp="1"/>
          </p:cNvGraphicFramePr>
          <p:nvPr>
            <p:extLst>
              <p:ext uri="{D42A27DB-BD31-4B8C-83A1-F6EECF244321}">
                <p14:modId xmlns="" xmlns:p14="http://schemas.microsoft.com/office/powerpoint/2010/main" val="2295658872"/>
              </p:ext>
            </p:extLst>
          </p:nvPr>
        </p:nvGraphicFramePr>
        <p:xfrm>
          <a:off x="533400" y="1905005"/>
          <a:ext cx="8319369" cy="5020755"/>
        </p:xfrm>
        <a:graphic>
          <a:graphicData uri="http://schemas.openxmlformats.org/drawingml/2006/table">
            <a:tbl>
              <a:tblPr/>
              <a:tblGrid>
                <a:gridCol w="5575673"/>
                <a:gridCol w="2743696"/>
              </a:tblGrid>
              <a:tr h="288735">
                <a:tc>
                  <a:txBody>
                    <a:bodyPr/>
                    <a:lstStyle/>
                    <a:p>
                      <a:pPr algn="ctr">
                        <a:lnSpc>
                          <a:spcPct val="115000"/>
                        </a:lnSpc>
                        <a:spcAft>
                          <a:spcPts val="0"/>
                        </a:spcAft>
                        <a:tabLst>
                          <a:tab pos="659130" algn="l"/>
                        </a:tabLst>
                      </a:pPr>
                      <a:r>
                        <a:rPr lang="es-MX" sz="1200" b="1" dirty="0">
                          <a:solidFill>
                            <a:srgbClr val="000000"/>
                          </a:solidFill>
                          <a:latin typeface="Arial"/>
                          <a:ea typeface="Calibri"/>
                          <a:cs typeface="Times New Roman"/>
                        </a:rPr>
                        <a:t>Provincia/Región de Salud</a:t>
                      </a:r>
                      <a:endParaRPr lang="es-PA" sz="1100" dirty="0">
                        <a:solidFill>
                          <a:srgbClr val="000000"/>
                        </a:solidFill>
                        <a:latin typeface="Calibri"/>
                        <a:ea typeface="Calibri"/>
                        <a:cs typeface="Times New Roman"/>
                      </a:endParaRPr>
                    </a:p>
                  </a:txBody>
                  <a:tcPr marL="68580" marR="68580" marT="0" marB="0" anchor="ctr">
                    <a:lnL>
                      <a:noFill/>
                    </a:lnL>
                    <a:lnR>
                      <a:noFill/>
                    </a:lnR>
                    <a:lnT>
                      <a:noFill/>
                    </a:lnT>
                    <a:lnB w="12700" cap="flat" cmpd="sng" algn="ctr">
                      <a:solidFill>
                        <a:srgbClr val="FFFFFF"/>
                      </a:solidFill>
                      <a:prstDash val="solid"/>
                      <a:round/>
                      <a:headEnd type="none" w="med" len="med"/>
                      <a:tailEnd type="none" w="med" len="med"/>
                    </a:lnB>
                    <a:solidFill>
                      <a:srgbClr val="FBD4B4"/>
                    </a:solidFill>
                  </a:tcPr>
                </a:tc>
                <a:tc>
                  <a:txBody>
                    <a:bodyPr/>
                    <a:lstStyle/>
                    <a:p>
                      <a:pPr algn="ctr">
                        <a:lnSpc>
                          <a:spcPct val="115000"/>
                        </a:lnSpc>
                        <a:spcAft>
                          <a:spcPts val="0"/>
                        </a:spcAft>
                        <a:tabLst>
                          <a:tab pos="659130" algn="l"/>
                        </a:tabLst>
                      </a:pPr>
                      <a:r>
                        <a:rPr lang="es-MX" sz="1200" b="1">
                          <a:solidFill>
                            <a:srgbClr val="000000"/>
                          </a:solidFill>
                          <a:latin typeface="Arial"/>
                          <a:ea typeface="Calibri"/>
                          <a:cs typeface="Times New Roman"/>
                        </a:rPr>
                        <a:t>2011</a:t>
                      </a:r>
                      <a:endParaRPr lang="es-PA" sz="1100">
                        <a:solidFill>
                          <a:srgbClr val="000000"/>
                        </a:solidFill>
                        <a:latin typeface="Calibri"/>
                        <a:ea typeface="Calibri"/>
                        <a:cs typeface="Times New Roman"/>
                      </a:endParaRPr>
                    </a:p>
                  </a:txBody>
                  <a:tcPr marL="68580" marR="68580" marT="0" marB="0" anchor="ctr">
                    <a:lnL>
                      <a:noFill/>
                    </a:lnL>
                    <a:lnR>
                      <a:noFill/>
                    </a:lnR>
                    <a:lnT>
                      <a:noFill/>
                    </a:lnT>
                    <a:lnB w="12700" cap="flat" cmpd="sng" algn="ctr">
                      <a:solidFill>
                        <a:srgbClr val="FFFFFF"/>
                      </a:solidFill>
                      <a:prstDash val="solid"/>
                      <a:round/>
                      <a:headEnd type="none" w="med" len="med"/>
                      <a:tailEnd type="none" w="med" len="med"/>
                    </a:lnB>
                    <a:solidFill>
                      <a:srgbClr val="FBD4B4"/>
                    </a:solidFill>
                  </a:tcPr>
                </a:tc>
              </a:tr>
              <a:tr h="278801">
                <a:tc>
                  <a:txBody>
                    <a:bodyPr/>
                    <a:lstStyle/>
                    <a:p>
                      <a:pPr>
                        <a:lnSpc>
                          <a:spcPct val="115000"/>
                        </a:lnSpc>
                        <a:spcAft>
                          <a:spcPts val="0"/>
                        </a:spcAft>
                        <a:tabLst>
                          <a:tab pos="659130" algn="l"/>
                        </a:tabLst>
                      </a:pPr>
                      <a:r>
                        <a:rPr lang="es-MX" sz="1800" dirty="0">
                          <a:solidFill>
                            <a:srgbClr val="FFFFFF"/>
                          </a:solidFill>
                          <a:latin typeface="Arial"/>
                          <a:ea typeface="Calibri"/>
                          <a:cs typeface="Times New Roman"/>
                        </a:rPr>
                        <a:t>Bocas del Toro</a:t>
                      </a:r>
                      <a:endParaRPr lang="es-PA" sz="1800" dirty="0">
                        <a:solidFill>
                          <a:srgbClr val="000000"/>
                        </a:solidFill>
                        <a:latin typeface="Calibri"/>
                        <a:ea typeface="Calibri"/>
                        <a:cs typeface="Times New Roman"/>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36C0A"/>
                    </a:solidFill>
                  </a:tcPr>
                </a:tc>
                <a:tc>
                  <a:txBody>
                    <a:bodyPr/>
                    <a:lstStyle/>
                    <a:p>
                      <a:pPr algn="ctr">
                        <a:lnSpc>
                          <a:spcPct val="115000"/>
                        </a:lnSpc>
                        <a:spcAft>
                          <a:spcPts val="0"/>
                        </a:spcAft>
                        <a:tabLst>
                          <a:tab pos="659130" algn="l"/>
                        </a:tabLst>
                      </a:pPr>
                      <a:r>
                        <a:rPr lang="es-PA" sz="1800" b="0" dirty="0">
                          <a:solidFill>
                            <a:srgbClr val="000000"/>
                          </a:solidFill>
                          <a:latin typeface="Arial"/>
                          <a:ea typeface="Calibri"/>
                          <a:cs typeface="Times New Roman"/>
                        </a:rPr>
                        <a:t>30.26</a:t>
                      </a:r>
                      <a:endParaRPr lang="es-PA" sz="1800" b="0" dirty="0">
                        <a:solidFill>
                          <a:srgbClr val="000000"/>
                        </a:solidFill>
                        <a:latin typeface="Calibri"/>
                        <a:ea typeface="Calibri"/>
                        <a:cs typeface="Times New Roman"/>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CAA2"/>
                    </a:solidFill>
                  </a:tcPr>
                </a:tc>
              </a:tr>
              <a:tr h="278801">
                <a:tc>
                  <a:txBody>
                    <a:bodyPr/>
                    <a:lstStyle/>
                    <a:p>
                      <a:pPr>
                        <a:lnSpc>
                          <a:spcPct val="115000"/>
                        </a:lnSpc>
                        <a:spcAft>
                          <a:spcPts val="0"/>
                        </a:spcAft>
                        <a:tabLst>
                          <a:tab pos="659130" algn="l"/>
                        </a:tabLst>
                      </a:pPr>
                      <a:r>
                        <a:rPr lang="es-MX" sz="1800" dirty="0">
                          <a:solidFill>
                            <a:srgbClr val="FFFFFF"/>
                          </a:solidFill>
                          <a:latin typeface="Arial"/>
                          <a:ea typeface="Calibri"/>
                          <a:cs typeface="Times New Roman"/>
                        </a:rPr>
                        <a:t>Coclé</a:t>
                      </a:r>
                      <a:endParaRPr lang="es-PA" sz="1800" dirty="0">
                        <a:solidFill>
                          <a:srgbClr val="000000"/>
                        </a:solidFill>
                        <a:latin typeface="Calibri"/>
                        <a:ea typeface="Calibri"/>
                        <a:cs typeface="Times New Roman"/>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36C0A"/>
                    </a:solidFill>
                  </a:tcPr>
                </a:tc>
                <a:tc>
                  <a:txBody>
                    <a:bodyPr/>
                    <a:lstStyle/>
                    <a:p>
                      <a:pPr algn="ctr">
                        <a:lnSpc>
                          <a:spcPct val="115000"/>
                        </a:lnSpc>
                        <a:spcAft>
                          <a:spcPts val="0"/>
                        </a:spcAft>
                        <a:tabLst>
                          <a:tab pos="659130" algn="l"/>
                        </a:tabLst>
                      </a:pPr>
                      <a:r>
                        <a:rPr lang="es-PA" sz="1800">
                          <a:solidFill>
                            <a:srgbClr val="000000"/>
                          </a:solidFill>
                          <a:latin typeface="Arial"/>
                          <a:ea typeface="Calibri"/>
                          <a:cs typeface="Times New Roman"/>
                        </a:rPr>
                        <a:t>13.57</a:t>
                      </a:r>
                      <a:endParaRPr lang="es-PA" sz="1800">
                        <a:solidFill>
                          <a:srgbClr val="000000"/>
                        </a:solidFill>
                        <a:latin typeface="Calibri"/>
                        <a:ea typeface="Calibri"/>
                        <a:cs typeface="Times New Roman"/>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9D9"/>
                    </a:solidFill>
                  </a:tcPr>
                </a:tc>
              </a:tr>
              <a:tr h="278801">
                <a:tc>
                  <a:txBody>
                    <a:bodyPr/>
                    <a:lstStyle/>
                    <a:p>
                      <a:pPr>
                        <a:lnSpc>
                          <a:spcPct val="115000"/>
                        </a:lnSpc>
                        <a:spcAft>
                          <a:spcPts val="0"/>
                        </a:spcAft>
                        <a:tabLst>
                          <a:tab pos="659130" algn="l"/>
                        </a:tabLst>
                      </a:pPr>
                      <a:r>
                        <a:rPr lang="es-MX" sz="1800" dirty="0">
                          <a:solidFill>
                            <a:srgbClr val="FFFFFF"/>
                          </a:solidFill>
                          <a:latin typeface="Arial"/>
                          <a:ea typeface="Calibri"/>
                          <a:cs typeface="Times New Roman"/>
                        </a:rPr>
                        <a:t>Colón</a:t>
                      </a:r>
                      <a:endParaRPr lang="es-PA" sz="1800" dirty="0">
                        <a:solidFill>
                          <a:srgbClr val="000000"/>
                        </a:solidFill>
                        <a:latin typeface="Calibri"/>
                        <a:ea typeface="Calibri"/>
                        <a:cs typeface="Times New Roman"/>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36C0A"/>
                    </a:solidFill>
                  </a:tcPr>
                </a:tc>
                <a:tc>
                  <a:txBody>
                    <a:bodyPr/>
                    <a:lstStyle/>
                    <a:p>
                      <a:pPr algn="ctr">
                        <a:lnSpc>
                          <a:spcPct val="115000"/>
                        </a:lnSpc>
                        <a:spcAft>
                          <a:spcPts val="0"/>
                        </a:spcAft>
                        <a:tabLst>
                          <a:tab pos="659130" algn="l"/>
                        </a:tabLst>
                      </a:pPr>
                      <a:r>
                        <a:rPr lang="es-PA" sz="1800">
                          <a:solidFill>
                            <a:srgbClr val="000000"/>
                          </a:solidFill>
                          <a:latin typeface="Arial"/>
                          <a:ea typeface="Calibri"/>
                          <a:cs typeface="Times New Roman"/>
                        </a:rPr>
                        <a:t>12.55</a:t>
                      </a:r>
                      <a:endParaRPr lang="es-PA" sz="1800">
                        <a:solidFill>
                          <a:srgbClr val="000000"/>
                        </a:solidFill>
                        <a:latin typeface="Calibri"/>
                        <a:ea typeface="Calibri"/>
                        <a:cs typeface="Times New Roman"/>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CAA2"/>
                    </a:solidFill>
                  </a:tcPr>
                </a:tc>
              </a:tr>
              <a:tr h="278801">
                <a:tc>
                  <a:txBody>
                    <a:bodyPr/>
                    <a:lstStyle/>
                    <a:p>
                      <a:pPr>
                        <a:lnSpc>
                          <a:spcPct val="115000"/>
                        </a:lnSpc>
                        <a:spcAft>
                          <a:spcPts val="0"/>
                        </a:spcAft>
                        <a:tabLst>
                          <a:tab pos="659130" algn="l"/>
                        </a:tabLst>
                      </a:pPr>
                      <a:r>
                        <a:rPr lang="es-MX" sz="1800" dirty="0">
                          <a:solidFill>
                            <a:srgbClr val="FFFFFF"/>
                          </a:solidFill>
                          <a:latin typeface="Arial"/>
                          <a:ea typeface="Calibri"/>
                          <a:cs typeface="Times New Roman"/>
                        </a:rPr>
                        <a:t>Chiriquí</a:t>
                      </a:r>
                      <a:endParaRPr lang="es-PA" sz="1800" dirty="0">
                        <a:solidFill>
                          <a:srgbClr val="000000"/>
                        </a:solidFill>
                        <a:latin typeface="Calibri"/>
                        <a:ea typeface="Calibri"/>
                        <a:cs typeface="Times New Roman"/>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36C0A"/>
                    </a:solidFill>
                  </a:tcPr>
                </a:tc>
                <a:tc>
                  <a:txBody>
                    <a:bodyPr/>
                    <a:lstStyle/>
                    <a:p>
                      <a:pPr algn="ctr">
                        <a:lnSpc>
                          <a:spcPct val="115000"/>
                        </a:lnSpc>
                        <a:spcAft>
                          <a:spcPts val="0"/>
                        </a:spcAft>
                        <a:tabLst>
                          <a:tab pos="659130" algn="l"/>
                        </a:tabLst>
                      </a:pPr>
                      <a:r>
                        <a:rPr lang="es-PA" sz="1800">
                          <a:solidFill>
                            <a:srgbClr val="000000"/>
                          </a:solidFill>
                          <a:latin typeface="Arial"/>
                          <a:ea typeface="Calibri"/>
                          <a:cs typeface="Times New Roman"/>
                        </a:rPr>
                        <a:t>19.88</a:t>
                      </a:r>
                      <a:endParaRPr lang="es-PA" sz="1800">
                        <a:solidFill>
                          <a:srgbClr val="000000"/>
                        </a:solidFill>
                        <a:latin typeface="Calibri"/>
                        <a:ea typeface="Calibri"/>
                        <a:cs typeface="Times New Roman"/>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9D9"/>
                    </a:solidFill>
                  </a:tcPr>
                </a:tc>
              </a:tr>
              <a:tr h="278801">
                <a:tc>
                  <a:txBody>
                    <a:bodyPr/>
                    <a:lstStyle/>
                    <a:p>
                      <a:pPr>
                        <a:lnSpc>
                          <a:spcPct val="115000"/>
                        </a:lnSpc>
                        <a:spcAft>
                          <a:spcPts val="0"/>
                        </a:spcAft>
                        <a:tabLst>
                          <a:tab pos="659130" algn="l"/>
                        </a:tabLst>
                      </a:pPr>
                      <a:r>
                        <a:rPr lang="es-MX" sz="1800" dirty="0">
                          <a:solidFill>
                            <a:srgbClr val="FFFFFF"/>
                          </a:solidFill>
                          <a:latin typeface="Arial"/>
                          <a:ea typeface="Calibri"/>
                          <a:cs typeface="Times New Roman"/>
                        </a:rPr>
                        <a:t>Darién</a:t>
                      </a:r>
                      <a:endParaRPr lang="es-PA" sz="1800" dirty="0">
                        <a:solidFill>
                          <a:srgbClr val="000000"/>
                        </a:solidFill>
                        <a:latin typeface="Calibri"/>
                        <a:ea typeface="Calibri"/>
                        <a:cs typeface="Times New Roman"/>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36C0A"/>
                    </a:solidFill>
                  </a:tcPr>
                </a:tc>
                <a:tc>
                  <a:txBody>
                    <a:bodyPr/>
                    <a:lstStyle/>
                    <a:p>
                      <a:pPr algn="ctr">
                        <a:lnSpc>
                          <a:spcPct val="115000"/>
                        </a:lnSpc>
                        <a:spcAft>
                          <a:spcPts val="0"/>
                        </a:spcAft>
                        <a:tabLst>
                          <a:tab pos="659130" algn="l"/>
                        </a:tabLst>
                      </a:pPr>
                      <a:r>
                        <a:rPr lang="es-PA" sz="1800" b="0" dirty="0">
                          <a:solidFill>
                            <a:srgbClr val="000000"/>
                          </a:solidFill>
                          <a:latin typeface="Arial"/>
                          <a:ea typeface="Calibri"/>
                          <a:cs typeface="Times New Roman"/>
                        </a:rPr>
                        <a:t>23.66</a:t>
                      </a:r>
                      <a:endParaRPr lang="es-PA" sz="1800" b="0" dirty="0">
                        <a:solidFill>
                          <a:srgbClr val="000000"/>
                        </a:solidFill>
                        <a:latin typeface="Calibri"/>
                        <a:ea typeface="Calibri"/>
                        <a:cs typeface="Times New Roman"/>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CAA2"/>
                    </a:solidFill>
                  </a:tcPr>
                </a:tc>
              </a:tr>
              <a:tr h="278801">
                <a:tc>
                  <a:txBody>
                    <a:bodyPr/>
                    <a:lstStyle/>
                    <a:p>
                      <a:pPr>
                        <a:lnSpc>
                          <a:spcPct val="115000"/>
                        </a:lnSpc>
                        <a:spcAft>
                          <a:spcPts val="0"/>
                        </a:spcAft>
                        <a:tabLst>
                          <a:tab pos="659130" algn="l"/>
                        </a:tabLst>
                      </a:pPr>
                      <a:r>
                        <a:rPr lang="es-MX" sz="1800" dirty="0">
                          <a:solidFill>
                            <a:srgbClr val="FFFFFF"/>
                          </a:solidFill>
                          <a:latin typeface="Arial"/>
                          <a:ea typeface="Calibri"/>
                          <a:cs typeface="Times New Roman"/>
                        </a:rPr>
                        <a:t>Herrera</a:t>
                      </a:r>
                      <a:endParaRPr lang="es-PA" sz="1800" dirty="0">
                        <a:solidFill>
                          <a:srgbClr val="000000"/>
                        </a:solidFill>
                        <a:latin typeface="Calibri"/>
                        <a:ea typeface="Calibri"/>
                        <a:cs typeface="Times New Roman"/>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36C0A"/>
                    </a:solidFill>
                  </a:tcPr>
                </a:tc>
                <a:tc>
                  <a:txBody>
                    <a:bodyPr/>
                    <a:lstStyle/>
                    <a:p>
                      <a:pPr algn="ctr">
                        <a:lnSpc>
                          <a:spcPct val="115000"/>
                        </a:lnSpc>
                        <a:spcAft>
                          <a:spcPts val="0"/>
                        </a:spcAft>
                        <a:tabLst>
                          <a:tab pos="659130" algn="l"/>
                        </a:tabLst>
                      </a:pPr>
                      <a:r>
                        <a:rPr lang="en-US" sz="1800">
                          <a:solidFill>
                            <a:srgbClr val="000000"/>
                          </a:solidFill>
                          <a:latin typeface="Arial"/>
                          <a:ea typeface="Calibri"/>
                          <a:cs typeface="Times New Roman"/>
                        </a:rPr>
                        <a:t>15.16</a:t>
                      </a:r>
                      <a:endParaRPr lang="es-PA" sz="1800">
                        <a:solidFill>
                          <a:srgbClr val="000000"/>
                        </a:solidFill>
                        <a:latin typeface="Calibri"/>
                        <a:ea typeface="Calibri"/>
                        <a:cs typeface="Times New Roman"/>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9D9"/>
                    </a:solidFill>
                  </a:tcPr>
                </a:tc>
              </a:tr>
              <a:tr h="278801">
                <a:tc>
                  <a:txBody>
                    <a:bodyPr/>
                    <a:lstStyle/>
                    <a:p>
                      <a:pPr>
                        <a:lnSpc>
                          <a:spcPct val="115000"/>
                        </a:lnSpc>
                        <a:spcAft>
                          <a:spcPts val="0"/>
                        </a:spcAft>
                        <a:tabLst>
                          <a:tab pos="659130" algn="l"/>
                        </a:tabLst>
                      </a:pPr>
                      <a:r>
                        <a:rPr lang="es-MX" sz="1800" dirty="0">
                          <a:solidFill>
                            <a:srgbClr val="FFFFFF"/>
                          </a:solidFill>
                          <a:latin typeface="Arial"/>
                          <a:ea typeface="Calibri"/>
                          <a:cs typeface="Times New Roman"/>
                        </a:rPr>
                        <a:t>Los Santos</a:t>
                      </a:r>
                      <a:endParaRPr lang="es-PA" sz="1800" dirty="0">
                        <a:solidFill>
                          <a:srgbClr val="000000"/>
                        </a:solidFill>
                        <a:latin typeface="Calibri"/>
                        <a:ea typeface="Calibri"/>
                        <a:cs typeface="Times New Roman"/>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36C0A"/>
                    </a:solidFill>
                  </a:tcPr>
                </a:tc>
                <a:tc>
                  <a:txBody>
                    <a:bodyPr/>
                    <a:lstStyle/>
                    <a:p>
                      <a:pPr algn="ctr">
                        <a:lnSpc>
                          <a:spcPct val="115000"/>
                        </a:lnSpc>
                        <a:spcAft>
                          <a:spcPts val="0"/>
                        </a:spcAft>
                        <a:tabLst>
                          <a:tab pos="659130" algn="l"/>
                        </a:tabLst>
                      </a:pPr>
                      <a:r>
                        <a:rPr lang="es-PA" sz="1800">
                          <a:solidFill>
                            <a:srgbClr val="000000"/>
                          </a:solidFill>
                          <a:latin typeface="Arial"/>
                          <a:ea typeface="Calibri"/>
                          <a:cs typeface="Times New Roman"/>
                        </a:rPr>
                        <a:t>11.42</a:t>
                      </a:r>
                      <a:endParaRPr lang="es-PA" sz="1800">
                        <a:solidFill>
                          <a:srgbClr val="000000"/>
                        </a:solidFill>
                        <a:latin typeface="Calibri"/>
                        <a:ea typeface="Calibri"/>
                        <a:cs typeface="Times New Roman"/>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CAA2"/>
                    </a:solidFill>
                  </a:tcPr>
                </a:tc>
              </a:tr>
              <a:tr h="278801">
                <a:tc>
                  <a:txBody>
                    <a:bodyPr/>
                    <a:lstStyle/>
                    <a:p>
                      <a:pPr>
                        <a:lnSpc>
                          <a:spcPct val="115000"/>
                        </a:lnSpc>
                        <a:spcAft>
                          <a:spcPts val="0"/>
                        </a:spcAft>
                        <a:tabLst>
                          <a:tab pos="659130" algn="l"/>
                        </a:tabLst>
                      </a:pPr>
                      <a:r>
                        <a:rPr lang="es-MX" sz="1800" dirty="0">
                          <a:solidFill>
                            <a:srgbClr val="FFFFFF"/>
                          </a:solidFill>
                          <a:latin typeface="Arial"/>
                          <a:ea typeface="Calibri"/>
                          <a:cs typeface="Times New Roman"/>
                        </a:rPr>
                        <a:t>Panamá Este</a:t>
                      </a:r>
                      <a:endParaRPr lang="es-PA" sz="1800" dirty="0">
                        <a:solidFill>
                          <a:srgbClr val="000000"/>
                        </a:solidFill>
                        <a:latin typeface="Calibri"/>
                        <a:ea typeface="Calibri"/>
                        <a:cs typeface="Times New Roman"/>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36C0A"/>
                    </a:solidFill>
                  </a:tcPr>
                </a:tc>
                <a:tc>
                  <a:txBody>
                    <a:bodyPr/>
                    <a:lstStyle/>
                    <a:p>
                      <a:pPr algn="ctr">
                        <a:lnSpc>
                          <a:spcPct val="115000"/>
                        </a:lnSpc>
                        <a:spcAft>
                          <a:spcPts val="0"/>
                        </a:spcAft>
                        <a:tabLst>
                          <a:tab pos="659130" algn="l"/>
                        </a:tabLst>
                      </a:pPr>
                      <a:r>
                        <a:rPr lang="es-PA" sz="1800" dirty="0">
                          <a:solidFill>
                            <a:srgbClr val="000000"/>
                          </a:solidFill>
                          <a:latin typeface="Arial"/>
                          <a:ea typeface="Calibri"/>
                          <a:cs typeface="Times New Roman"/>
                        </a:rPr>
                        <a:t>20.02</a:t>
                      </a:r>
                      <a:endParaRPr lang="es-PA" sz="1800" dirty="0">
                        <a:solidFill>
                          <a:srgbClr val="000000"/>
                        </a:solidFill>
                        <a:latin typeface="Calibri"/>
                        <a:ea typeface="Calibri"/>
                        <a:cs typeface="Times New Roman"/>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9D9"/>
                    </a:solidFill>
                  </a:tcPr>
                </a:tc>
              </a:tr>
              <a:tr h="278801">
                <a:tc>
                  <a:txBody>
                    <a:bodyPr/>
                    <a:lstStyle/>
                    <a:p>
                      <a:pPr>
                        <a:lnSpc>
                          <a:spcPct val="115000"/>
                        </a:lnSpc>
                        <a:spcAft>
                          <a:spcPts val="0"/>
                        </a:spcAft>
                        <a:tabLst>
                          <a:tab pos="659130" algn="l"/>
                        </a:tabLst>
                      </a:pPr>
                      <a:r>
                        <a:rPr lang="es-MX" sz="1800" dirty="0">
                          <a:solidFill>
                            <a:srgbClr val="FFFFFF"/>
                          </a:solidFill>
                          <a:latin typeface="Arial"/>
                          <a:ea typeface="Calibri"/>
                          <a:cs typeface="Times New Roman"/>
                        </a:rPr>
                        <a:t>Panamá Metro</a:t>
                      </a:r>
                      <a:endParaRPr lang="es-PA" sz="1800" dirty="0">
                        <a:solidFill>
                          <a:srgbClr val="000000"/>
                        </a:solidFill>
                        <a:latin typeface="Calibri"/>
                        <a:ea typeface="Calibri"/>
                        <a:cs typeface="Times New Roman"/>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36C0A"/>
                    </a:solidFill>
                  </a:tcPr>
                </a:tc>
                <a:tc>
                  <a:txBody>
                    <a:bodyPr/>
                    <a:lstStyle/>
                    <a:p>
                      <a:pPr algn="ctr">
                        <a:lnSpc>
                          <a:spcPct val="115000"/>
                        </a:lnSpc>
                        <a:spcAft>
                          <a:spcPts val="0"/>
                        </a:spcAft>
                        <a:tabLst>
                          <a:tab pos="659130" algn="l"/>
                        </a:tabLst>
                      </a:pPr>
                      <a:r>
                        <a:rPr lang="es-PA" sz="1800" dirty="0">
                          <a:solidFill>
                            <a:srgbClr val="000000"/>
                          </a:solidFill>
                          <a:latin typeface="Arial"/>
                          <a:ea typeface="Calibri"/>
                          <a:cs typeface="Times New Roman"/>
                        </a:rPr>
                        <a:t>14.49</a:t>
                      </a:r>
                      <a:endParaRPr lang="es-PA" sz="1800" dirty="0">
                        <a:solidFill>
                          <a:srgbClr val="000000"/>
                        </a:solidFill>
                        <a:latin typeface="Calibri"/>
                        <a:ea typeface="Calibri"/>
                        <a:cs typeface="Times New Roman"/>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CAA2"/>
                    </a:solidFill>
                  </a:tcPr>
                </a:tc>
              </a:tr>
              <a:tr h="278801">
                <a:tc>
                  <a:txBody>
                    <a:bodyPr/>
                    <a:lstStyle/>
                    <a:p>
                      <a:pPr>
                        <a:lnSpc>
                          <a:spcPct val="115000"/>
                        </a:lnSpc>
                        <a:spcAft>
                          <a:spcPts val="0"/>
                        </a:spcAft>
                        <a:tabLst>
                          <a:tab pos="659130" algn="l"/>
                        </a:tabLst>
                      </a:pPr>
                      <a:r>
                        <a:rPr lang="es-MX" sz="1800" dirty="0">
                          <a:solidFill>
                            <a:srgbClr val="FFFFFF"/>
                          </a:solidFill>
                          <a:latin typeface="Arial"/>
                          <a:ea typeface="Calibri"/>
                          <a:cs typeface="Times New Roman"/>
                        </a:rPr>
                        <a:t>Panamá Oeste</a:t>
                      </a:r>
                      <a:endParaRPr lang="es-PA" sz="1800" dirty="0">
                        <a:solidFill>
                          <a:srgbClr val="000000"/>
                        </a:solidFill>
                        <a:latin typeface="Calibri"/>
                        <a:ea typeface="Calibri"/>
                        <a:cs typeface="Times New Roman"/>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36C0A"/>
                    </a:solidFill>
                  </a:tcPr>
                </a:tc>
                <a:tc>
                  <a:txBody>
                    <a:bodyPr/>
                    <a:lstStyle/>
                    <a:p>
                      <a:pPr algn="ctr">
                        <a:lnSpc>
                          <a:spcPct val="115000"/>
                        </a:lnSpc>
                        <a:spcAft>
                          <a:spcPts val="0"/>
                        </a:spcAft>
                        <a:tabLst>
                          <a:tab pos="659130" algn="l"/>
                        </a:tabLst>
                      </a:pPr>
                      <a:r>
                        <a:rPr lang="es-PA" sz="1800" dirty="0">
                          <a:solidFill>
                            <a:srgbClr val="000000"/>
                          </a:solidFill>
                          <a:latin typeface="Arial"/>
                          <a:ea typeface="Calibri"/>
                          <a:cs typeface="Times New Roman"/>
                        </a:rPr>
                        <a:t>12.57</a:t>
                      </a:r>
                      <a:endParaRPr lang="es-PA" sz="1800" dirty="0">
                        <a:solidFill>
                          <a:srgbClr val="000000"/>
                        </a:solidFill>
                        <a:latin typeface="Calibri"/>
                        <a:ea typeface="Calibri"/>
                        <a:cs typeface="Times New Roman"/>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9D9"/>
                    </a:solidFill>
                  </a:tcPr>
                </a:tc>
              </a:tr>
              <a:tr h="278801">
                <a:tc>
                  <a:txBody>
                    <a:bodyPr/>
                    <a:lstStyle/>
                    <a:p>
                      <a:pPr>
                        <a:lnSpc>
                          <a:spcPct val="115000"/>
                        </a:lnSpc>
                        <a:spcAft>
                          <a:spcPts val="0"/>
                        </a:spcAft>
                        <a:tabLst>
                          <a:tab pos="659130" algn="l"/>
                        </a:tabLst>
                      </a:pPr>
                      <a:r>
                        <a:rPr lang="es-MX" sz="1800">
                          <a:solidFill>
                            <a:srgbClr val="FFFFFF"/>
                          </a:solidFill>
                          <a:latin typeface="Arial"/>
                          <a:ea typeface="Calibri"/>
                          <a:cs typeface="Times New Roman"/>
                        </a:rPr>
                        <a:t>San Miguelito</a:t>
                      </a:r>
                      <a:endParaRPr lang="es-PA" sz="1800">
                        <a:solidFill>
                          <a:srgbClr val="000000"/>
                        </a:solidFill>
                        <a:latin typeface="Calibri"/>
                        <a:ea typeface="Calibri"/>
                        <a:cs typeface="Times New Roman"/>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36C0A"/>
                    </a:solidFill>
                  </a:tcPr>
                </a:tc>
                <a:tc>
                  <a:txBody>
                    <a:bodyPr/>
                    <a:lstStyle/>
                    <a:p>
                      <a:pPr algn="ctr">
                        <a:lnSpc>
                          <a:spcPct val="115000"/>
                        </a:lnSpc>
                        <a:spcAft>
                          <a:spcPts val="0"/>
                        </a:spcAft>
                        <a:tabLst>
                          <a:tab pos="659130" algn="l"/>
                        </a:tabLst>
                      </a:pPr>
                      <a:r>
                        <a:rPr lang="es-PA" sz="1800" dirty="0">
                          <a:solidFill>
                            <a:srgbClr val="000000"/>
                          </a:solidFill>
                          <a:latin typeface="Arial"/>
                          <a:ea typeface="Calibri"/>
                          <a:cs typeface="Times New Roman"/>
                        </a:rPr>
                        <a:t>10.50</a:t>
                      </a:r>
                      <a:endParaRPr lang="es-PA" sz="1800" dirty="0">
                        <a:solidFill>
                          <a:srgbClr val="000000"/>
                        </a:solidFill>
                        <a:latin typeface="Calibri"/>
                        <a:ea typeface="Calibri"/>
                        <a:cs typeface="Times New Roman"/>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CAA2"/>
                    </a:solidFill>
                  </a:tcPr>
                </a:tc>
              </a:tr>
              <a:tr h="278801">
                <a:tc>
                  <a:txBody>
                    <a:bodyPr/>
                    <a:lstStyle/>
                    <a:p>
                      <a:pPr>
                        <a:lnSpc>
                          <a:spcPct val="115000"/>
                        </a:lnSpc>
                        <a:spcAft>
                          <a:spcPts val="0"/>
                        </a:spcAft>
                        <a:tabLst>
                          <a:tab pos="659130" algn="l"/>
                        </a:tabLst>
                      </a:pPr>
                      <a:r>
                        <a:rPr lang="es-MX" sz="1800">
                          <a:solidFill>
                            <a:srgbClr val="FFFFFF"/>
                          </a:solidFill>
                          <a:latin typeface="Arial"/>
                          <a:ea typeface="Calibri"/>
                          <a:cs typeface="Times New Roman"/>
                        </a:rPr>
                        <a:t>Veraguas</a:t>
                      </a:r>
                      <a:endParaRPr lang="es-PA" sz="1800">
                        <a:solidFill>
                          <a:srgbClr val="000000"/>
                        </a:solidFill>
                        <a:latin typeface="Calibri"/>
                        <a:ea typeface="Calibri"/>
                        <a:cs typeface="Times New Roman"/>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36C0A"/>
                    </a:solidFill>
                  </a:tcPr>
                </a:tc>
                <a:tc>
                  <a:txBody>
                    <a:bodyPr/>
                    <a:lstStyle/>
                    <a:p>
                      <a:pPr algn="ctr">
                        <a:lnSpc>
                          <a:spcPct val="115000"/>
                        </a:lnSpc>
                        <a:spcAft>
                          <a:spcPts val="0"/>
                        </a:spcAft>
                        <a:tabLst>
                          <a:tab pos="659130" algn="l"/>
                        </a:tabLst>
                      </a:pPr>
                      <a:r>
                        <a:rPr lang="es-PA" sz="1800" dirty="0">
                          <a:solidFill>
                            <a:srgbClr val="000000"/>
                          </a:solidFill>
                          <a:latin typeface="Arial"/>
                          <a:ea typeface="Calibri"/>
                          <a:cs typeface="Times New Roman"/>
                        </a:rPr>
                        <a:t>12.57</a:t>
                      </a:r>
                      <a:endParaRPr lang="es-PA" sz="1800" dirty="0">
                        <a:solidFill>
                          <a:srgbClr val="000000"/>
                        </a:solidFill>
                        <a:latin typeface="Calibri"/>
                        <a:ea typeface="Calibri"/>
                        <a:cs typeface="Times New Roman"/>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9D9"/>
                    </a:solidFill>
                  </a:tcPr>
                </a:tc>
              </a:tr>
              <a:tr h="278801">
                <a:tc>
                  <a:txBody>
                    <a:bodyPr/>
                    <a:lstStyle/>
                    <a:p>
                      <a:pPr>
                        <a:lnSpc>
                          <a:spcPct val="115000"/>
                        </a:lnSpc>
                        <a:spcAft>
                          <a:spcPts val="0"/>
                        </a:spcAft>
                        <a:tabLst>
                          <a:tab pos="659130" algn="l"/>
                        </a:tabLst>
                      </a:pPr>
                      <a:r>
                        <a:rPr lang="es-MX" sz="1800">
                          <a:solidFill>
                            <a:srgbClr val="FFFFFF"/>
                          </a:solidFill>
                          <a:latin typeface="Arial"/>
                          <a:ea typeface="Calibri"/>
                          <a:cs typeface="Times New Roman"/>
                        </a:rPr>
                        <a:t>Comarca Guna  Yala</a:t>
                      </a:r>
                      <a:endParaRPr lang="es-PA" sz="1800">
                        <a:solidFill>
                          <a:srgbClr val="000000"/>
                        </a:solidFill>
                        <a:latin typeface="Calibri"/>
                        <a:ea typeface="Calibri"/>
                        <a:cs typeface="Times New Roman"/>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36C0A"/>
                    </a:solidFill>
                  </a:tcPr>
                </a:tc>
                <a:tc>
                  <a:txBody>
                    <a:bodyPr/>
                    <a:lstStyle/>
                    <a:p>
                      <a:pPr algn="ctr">
                        <a:lnSpc>
                          <a:spcPct val="115000"/>
                        </a:lnSpc>
                        <a:spcAft>
                          <a:spcPts val="0"/>
                        </a:spcAft>
                        <a:tabLst>
                          <a:tab pos="659130" algn="l"/>
                        </a:tabLst>
                      </a:pPr>
                      <a:r>
                        <a:rPr lang="es-PA" sz="1800" b="0" dirty="0">
                          <a:solidFill>
                            <a:srgbClr val="000000"/>
                          </a:solidFill>
                          <a:latin typeface="Arial"/>
                          <a:ea typeface="Calibri"/>
                          <a:cs typeface="Times New Roman"/>
                        </a:rPr>
                        <a:t>30.37</a:t>
                      </a:r>
                      <a:endParaRPr lang="es-PA" sz="1800" b="0" dirty="0">
                        <a:solidFill>
                          <a:srgbClr val="000000"/>
                        </a:solidFill>
                        <a:latin typeface="Calibri"/>
                        <a:ea typeface="Calibri"/>
                        <a:cs typeface="Times New Roman"/>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CAA2"/>
                    </a:solidFill>
                  </a:tcPr>
                </a:tc>
              </a:tr>
              <a:tr h="278801">
                <a:tc>
                  <a:txBody>
                    <a:bodyPr/>
                    <a:lstStyle/>
                    <a:p>
                      <a:pPr>
                        <a:lnSpc>
                          <a:spcPct val="115000"/>
                        </a:lnSpc>
                        <a:spcAft>
                          <a:spcPts val="0"/>
                        </a:spcAft>
                        <a:tabLst>
                          <a:tab pos="659130" algn="l"/>
                        </a:tabLst>
                      </a:pPr>
                      <a:r>
                        <a:rPr lang="es-MX" sz="1800">
                          <a:solidFill>
                            <a:srgbClr val="FFFFFF"/>
                          </a:solidFill>
                          <a:latin typeface="Arial"/>
                          <a:ea typeface="Calibri"/>
                          <a:cs typeface="Times New Roman"/>
                        </a:rPr>
                        <a:t>Comarca Ngäbe  Buglé</a:t>
                      </a:r>
                      <a:endParaRPr lang="es-PA" sz="1800">
                        <a:solidFill>
                          <a:srgbClr val="000000"/>
                        </a:solidFill>
                        <a:latin typeface="Calibri"/>
                        <a:ea typeface="Calibri"/>
                        <a:cs typeface="Times New Roman"/>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36C0A"/>
                    </a:solidFill>
                  </a:tcPr>
                </a:tc>
                <a:tc>
                  <a:txBody>
                    <a:bodyPr/>
                    <a:lstStyle/>
                    <a:p>
                      <a:pPr algn="ctr">
                        <a:lnSpc>
                          <a:spcPct val="115000"/>
                        </a:lnSpc>
                        <a:spcAft>
                          <a:spcPts val="0"/>
                        </a:spcAft>
                        <a:tabLst>
                          <a:tab pos="659130" algn="l"/>
                        </a:tabLst>
                      </a:pPr>
                      <a:r>
                        <a:rPr lang="es-PA" sz="1800" b="0" dirty="0">
                          <a:solidFill>
                            <a:srgbClr val="000000"/>
                          </a:solidFill>
                          <a:latin typeface="Arial"/>
                          <a:ea typeface="Calibri"/>
                          <a:cs typeface="Times New Roman"/>
                        </a:rPr>
                        <a:t>32.65</a:t>
                      </a:r>
                      <a:endParaRPr lang="es-PA" sz="1800" b="0" dirty="0">
                        <a:solidFill>
                          <a:srgbClr val="000000"/>
                        </a:solidFill>
                        <a:latin typeface="Calibri"/>
                        <a:ea typeface="Calibri"/>
                        <a:cs typeface="Times New Roman"/>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9D9"/>
                    </a:solidFill>
                  </a:tcPr>
                </a:tc>
              </a:tr>
              <a:tr h="278801">
                <a:tc>
                  <a:txBody>
                    <a:bodyPr/>
                    <a:lstStyle/>
                    <a:p>
                      <a:pPr>
                        <a:lnSpc>
                          <a:spcPct val="115000"/>
                        </a:lnSpc>
                        <a:spcAft>
                          <a:spcPts val="0"/>
                        </a:spcAft>
                        <a:tabLst>
                          <a:tab pos="659130" algn="l"/>
                        </a:tabLst>
                      </a:pPr>
                      <a:r>
                        <a:rPr lang="es-MX" sz="1800">
                          <a:solidFill>
                            <a:srgbClr val="FFFFFF"/>
                          </a:solidFill>
                          <a:latin typeface="Arial"/>
                          <a:ea typeface="Calibri"/>
                          <a:cs typeface="Times New Roman"/>
                        </a:rPr>
                        <a:t>País</a:t>
                      </a:r>
                      <a:endParaRPr lang="es-PA" sz="1800">
                        <a:solidFill>
                          <a:srgbClr val="000000"/>
                        </a:solidFill>
                        <a:latin typeface="Calibri"/>
                        <a:ea typeface="Calibri"/>
                        <a:cs typeface="Times New Roman"/>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a:noFill/>
                    </a:lnB>
                    <a:solidFill>
                      <a:srgbClr val="E36C0A"/>
                    </a:solidFill>
                  </a:tcPr>
                </a:tc>
                <a:tc>
                  <a:txBody>
                    <a:bodyPr/>
                    <a:lstStyle/>
                    <a:p>
                      <a:pPr algn="ctr">
                        <a:lnSpc>
                          <a:spcPct val="115000"/>
                        </a:lnSpc>
                        <a:spcAft>
                          <a:spcPts val="0"/>
                        </a:spcAft>
                        <a:tabLst>
                          <a:tab pos="659130" algn="l"/>
                        </a:tabLst>
                      </a:pPr>
                      <a:r>
                        <a:rPr lang="es-PA" sz="1800" b="1" dirty="0">
                          <a:solidFill>
                            <a:srgbClr val="000000"/>
                          </a:solidFill>
                          <a:latin typeface="Arial"/>
                          <a:ea typeface="Calibri"/>
                          <a:cs typeface="Times New Roman"/>
                        </a:rPr>
                        <a:t>16.66</a:t>
                      </a:r>
                      <a:endParaRPr lang="es-PA" sz="1800" b="1" dirty="0">
                        <a:solidFill>
                          <a:srgbClr val="000000"/>
                        </a:solidFill>
                        <a:latin typeface="Calibri"/>
                        <a:ea typeface="Calibri"/>
                        <a:cs typeface="Times New Roman"/>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a:noFill/>
                    </a:lnB>
                    <a:solidFill>
                      <a:srgbClr val="FBCAA2"/>
                    </a:solidFill>
                  </a:tcPr>
                </a:tc>
              </a:tr>
            </a:tbl>
          </a:graphicData>
        </a:graphic>
      </p:graphicFrame>
    </p:spTree>
    <p:extLst>
      <p:ext uri="{BB962C8B-B14F-4D97-AF65-F5344CB8AC3E}">
        <p14:creationId xmlns="" xmlns:p14="http://schemas.microsoft.com/office/powerpoint/2010/main" val="31085869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solidFill>
            <a:schemeClr val="accent1">
              <a:lumMod val="20000"/>
              <a:lumOff val="80000"/>
            </a:schemeClr>
          </a:solidFill>
        </p:spPr>
        <p:txBody>
          <a:bodyPr>
            <a:normAutofit/>
          </a:bodyPr>
          <a:lstStyle/>
          <a:p>
            <a:r>
              <a:rPr lang="es-MX" sz="3200" b="1" dirty="0" smtClean="0"/>
              <a:t>POLÍTICAS SOCIALES</a:t>
            </a:r>
            <a:endParaRPr lang="es-MX" sz="3200" b="1" dirty="0"/>
          </a:p>
        </p:txBody>
      </p:sp>
      <p:sp>
        <p:nvSpPr>
          <p:cNvPr id="7" name="6 Marcador de contenido"/>
          <p:cNvSpPr>
            <a:spLocks noGrp="1"/>
          </p:cNvSpPr>
          <p:nvPr>
            <p:ph sz="half" idx="1"/>
          </p:nvPr>
        </p:nvSpPr>
        <p:spPr>
          <a:xfrm>
            <a:off x="457200" y="1600200"/>
            <a:ext cx="3962400" cy="4651664"/>
          </a:xfrm>
          <a:solidFill>
            <a:schemeClr val="accent3">
              <a:lumMod val="40000"/>
              <a:lumOff val="60000"/>
            </a:schemeClr>
          </a:solidFill>
        </p:spPr>
        <p:txBody>
          <a:bodyPr>
            <a:normAutofit fontScale="92500" lnSpcReduction="20000"/>
          </a:bodyPr>
          <a:lstStyle/>
          <a:p>
            <a:pPr>
              <a:buBlip>
                <a:blip r:embed="rId2"/>
              </a:buBlip>
            </a:pPr>
            <a:r>
              <a:rPr lang="es-MX" sz="1900" dirty="0" smtClean="0"/>
              <a:t>Combate a la pobreza</a:t>
            </a:r>
          </a:p>
          <a:p>
            <a:pPr lvl="0">
              <a:buBlip>
                <a:blip r:embed="rId2"/>
              </a:buBlip>
            </a:pPr>
            <a:r>
              <a:rPr lang="es-MX" sz="1900" dirty="0" smtClean="0"/>
              <a:t>Fomento del trabajo ejecutado por </a:t>
            </a:r>
            <a:r>
              <a:rPr lang="es-MX" sz="1900" dirty="0"/>
              <a:t>la mujer desde el hogar mediante la promoción </a:t>
            </a:r>
            <a:r>
              <a:rPr lang="es-MX" sz="1900" dirty="0" smtClean="0"/>
              <a:t>del Programa </a:t>
            </a:r>
            <a:r>
              <a:rPr lang="es-MX" sz="1900" dirty="0"/>
              <a:t>de Apoyo a la Ama de Casa en </a:t>
            </a:r>
            <a:r>
              <a:rPr lang="es-MX" sz="1900" dirty="0" smtClean="0"/>
              <a:t>coordinación con </a:t>
            </a:r>
            <a:r>
              <a:rPr lang="es-MX" sz="1900" dirty="0"/>
              <a:t>el </a:t>
            </a:r>
            <a:r>
              <a:rPr lang="es-MX" sz="1900" dirty="0" smtClean="0"/>
              <a:t>MIDES.</a:t>
            </a:r>
          </a:p>
          <a:p>
            <a:pPr lvl="0">
              <a:buBlip>
                <a:blip r:embed="rId2"/>
              </a:buBlip>
            </a:pPr>
            <a:r>
              <a:rPr lang="es-MX" sz="1900" dirty="0" smtClean="0"/>
              <a:t>Definición de normas </a:t>
            </a:r>
            <a:r>
              <a:rPr lang="es-MX" sz="1900" dirty="0"/>
              <a:t>que </a:t>
            </a:r>
            <a:r>
              <a:rPr lang="es-MX" sz="1900" dirty="0" smtClean="0"/>
              <a:t>contrarresten el </a:t>
            </a:r>
            <a:r>
              <a:rPr lang="es-MX" sz="1900" dirty="0"/>
              <a:t>racismo, la xenofobia y toda manifestación </a:t>
            </a:r>
            <a:r>
              <a:rPr lang="es-MX" sz="1900" dirty="0" smtClean="0"/>
              <a:t>de carácter </a:t>
            </a:r>
            <a:r>
              <a:rPr lang="es-MX" sz="1900" dirty="0"/>
              <a:t>discriminatorio</a:t>
            </a:r>
            <a:r>
              <a:rPr lang="es-MX" sz="1900" dirty="0" smtClean="0"/>
              <a:t>.</a:t>
            </a:r>
          </a:p>
          <a:p>
            <a:pPr lvl="0">
              <a:buBlip>
                <a:blip r:embed="rId2"/>
              </a:buBlip>
            </a:pPr>
            <a:r>
              <a:rPr lang="es-MX" sz="1900" dirty="0" smtClean="0"/>
              <a:t>Creación del </a:t>
            </a:r>
            <a:r>
              <a:rPr lang="es-MX" sz="1900" dirty="0"/>
              <a:t>Ministerio </a:t>
            </a:r>
            <a:r>
              <a:rPr lang="es-MX" sz="1900" dirty="0" smtClean="0"/>
              <a:t>Indígena,</a:t>
            </a:r>
            <a:endParaRPr lang="es-MX" sz="1900" dirty="0"/>
          </a:p>
          <a:p>
            <a:pPr marL="400050" lvl="1" indent="0">
              <a:buNone/>
            </a:pPr>
            <a:r>
              <a:rPr lang="es-MX" sz="1900" dirty="0" smtClean="0"/>
              <a:t>responsable de la  elaboración  </a:t>
            </a:r>
            <a:r>
              <a:rPr lang="es-MX" sz="1900" dirty="0"/>
              <a:t>y </a:t>
            </a:r>
            <a:r>
              <a:rPr lang="es-MX" sz="1900" dirty="0" smtClean="0"/>
              <a:t>ejecución de la Política y </a:t>
            </a:r>
            <a:r>
              <a:rPr lang="es-MX" sz="1900" dirty="0"/>
              <a:t>el Plan Quinquenal Indígena para solucionar </a:t>
            </a:r>
            <a:r>
              <a:rPr lang="es-MX" sz="1900" dirty="0" smtClean="0"/>
              <a:t>su problemática.</a:t>
            </a:r>
          </a:p>
          <a:p>
            <a:pPr lvl="0">
              <a:buBlip>
                <a:blip r:embed="rId2"/>
              </a:buBlip>
            </a:pPr>
            <a:r>
              <a:rPr lang="es-MX" sz="1900" dirty="0" smtClean="0"/>
              <a:t>Desarrollo </a:t>
            </a:r>
            <a:r>
              <a:rPr lang="es-MX" sz="1900" dirty="0"/>
              <a:t>y autogestión </a:t>
            </a:r>
            <a:r>
              <a:rPr lang="es-MX" sz="1900" dirty="0" smtClean="0"/>
              <a:t>indígena, con generación de  </a:t>
            </a:r>
            <a:r>
              <a:rPr lang="es-MX" sz="1900" dirty="0"/>
              <a:t>empleos</a:t>
            </a:r>
            <a:r>
              <a:rPr lang="es-MX" sz="1900" dirty="0" smtClean="0"/>
              <a:t>, ingresos </a:t>
            </a:r>
            <a:r>
              <a:rPr lang="es-MX" sz="1900" dirty="0"/>
              <a:t>y </a:t>
            </a:r>
            <a:r>
              <a:rPr lang="es-MX" sz="1900" dirty="0" smtClean="0"/>
              <a:t>reducción de su </a:t>
            </a:r>
            <a:r>
              <a:rPr lang="es-MX" sz="1900" dirty="0"/>
              <a:t>pobreza</a:t>
            </a:r>
            <a:endParaRPr lang="es-MX" sz="1900" dirty="0" smtClean="0"/>
          </a:p>
          <a:p>
            <a:pPr marL="400050" lvl="1" indent="0">
              <a:buNone/>
            </a:pPr>
            <a:endParaRPr lang="es-MX" sz="1700" dirty="0"/>
          </a:p>
          <a:p>
            <a:pPr lvl="0"/>
            <a:endParaRPr lang="es-MX" sz="2000" dirty="0"/>
          </a:p>
          <a:p>
            <a:pPr lvl="0"/>
            <a:endParaRPr lang="es-MX" sz="2000" dirty="0" smtClean="0"/>
          </a:p>
          <a:p>
            <a:pPr lvl="0"/>
            <a:endParaRPr lang="es-MX" sz="2000" dirty="0"/>
          </a:p>
          <a:p>
            <a:endParaRPr lang="es-MX" dirty="0"/>
          </a:p>
        </p:txBody>
      </p:sp>
      <p:pic>
        <p:nvPicPr>
          <p:cNvPr id="205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572000" y="1565564"/>
            <a:ext cx="3962400" cy="262543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551218" y="4191000"/>
            <a:ext cx="3983182" cy="206086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3370433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Título"/>
          <p:cNvSpPr>
            <a:spLocks noGrp="1"/>
          </p:cNvSpPr>
          <p:nvPr>
            <p:ph type="title"/>
          </p:nvPr>
        </p:nvSpPr>
        <p:spPr>
          <a:xfrm>
            <a:off x="457200" y="381000"/>
            <a:ext cx="8229600" cy="1143000"/>
          </a:xfrm>
          <a:solidFill>
            <a:srgbClr val="F9DFB1"/>
          </a:solidFill>
        </p:spPr>
        <p:txBody>
          <a:bodyPr/>
          <a:lstStyle/>
          <a:p>
            <a:r>
              <a:rPr lang="es-MX" sz="3200" b="1" dirty="0" smtClean="0">
                <a:latin typeface="Calibri" pitchFamily="34" charset="0"/>
                <a:ea typeface="Calibri" pitchFamily="34" charset="0"/>
                <a:cs typeface="Calibri" pitchFamily="34" charset="0"/>
              </a:rPr>
              <a:t>POLÍTICA NACIONAL </a:t>
            </a:r>
            <a:r>
              <a:rPr lang="es-MX" sz="3200" b="1" dirty="0">
                <a:latin typeface="Calibri" pitchFamily="34" charset="0"/>
                <a:ea typeface="Calibri" pitchFamily="34" charset="0"/>
                <a:cs typeface="Calibri" pitchFamily="34" charset="0"/>
              </a:rPr>
              <a:t>DE </a:t>
            </a:r>
            <a:r>
              <a:rPr lang="es-MX" sz="3200" b="1" dirty="0" smtClean="0">
                <a:latin typeface="Calibri" pitchFamily="34" charset="0"/>
                <a:ea typeface="Calibri" pitchFamily="34" charset="0"/>
                <a:cs typeface="Calibri" pitchFamily="34" charset="0"/>
              </a:rPr>
              <a:t>SALUD</a:t>
            </a:r>
            <a:br>
              <a:rPr lang="es-MX" sz="3200" b="1" dirty="0" smtClean="0">
                <a:latin typeface="Calibri" pitchFamily="34" charset="0"/>
                <a:ea typeface="Calibri" pitchFamily="34" charset="0"/>
                <a:cs typeface="Calibri" pitchFamily="34" charset="0"/>
              </a:rPr>
            </a:br>
            <a:r>
              <a:rPr lang="es-MX" sz="3200" b="1" dirty="0" smtClean="0">
                <a:latin typeface="Calibri" pitchFamily="34" charset="0"/>
                <a:ea typeface="Calibri" pitchFamily="34" charset="0"/>
                <a:cs typeface="Calibri" pitchFamily="34" charset="0"/>
              </a:rPr>
              <a:t>(2010 – 2015)</a:t>
            </a:r>
            <a:endParaRPr lang="es-MX" sz="3200" dirty="0" smtClean="0">
              <a:latin typeface="Calibri" pitchFamily="34" charset="0"/>
              <a:ea typeface="Calibri" pitchFamily="34" charset="0"/>
              <a:cs typeface="Calibri" pitchFamily="34" charset="0"/>
            </a:endParaRPr>
          </a:p>
        </p:txBody>
      </p:sp>
      <p:sp>
        <p:nvSpPr>
          <p:cNvPr id="3" name="2 Marcador de contenido"/>
          <p:cNvSpPr>
            <a:spLocks noGrp="1"/>
          </p:cNvSpPr>
          <p:nvPr>
            <p:ph sz="half" idx="1"/>
          </p:nvPr>
        </p:nvSpPr>
        <p:spPr>
          <a:solidFill>
            <a:srgbClr val="DAEFC3"/>
          </a:solidFill>
        </p:spPr>
        <p:txBody>
          <a:bodyPr>
            <a:normAutofit/>
          </a:bodyPr>
          <a:lstStyle/>
          <a:p>
            <a:pPr marL="0" indent="0">
              <a:buNone/>
              <a:defRPr/>
            </a:pPr>
            <a:endParaRPr lang="es-MX" sz="1800" b="1" dirty="0" smtClean="0"/>
          </a:p>
          <a:p>
            <a:pPr marL="0" indent="0">
              <a:buNone/>
              <a:defRPr/>
            </a:pPr>
            <a:r>
              <a:rPr lang="es-MX" sz="2000" b="1" dirty="0" smtClean="0"/>
              <a:t>3 </a:t>
            </a:r>
            <a:r>
              <a:rPr lang="es-MX" sz="2000" b="1" dirty="0"/>
              <a:t>Ejes </a:t>
            </a:r>
            <a:r>
              <a:rPr lang="es-MX" sz="2000" b="1" dirty="0" smtClean="0"/>
              <a:t>estratégicos</a:t>
            </a:r>
          </a:p>
          <a:p>
            <a:pPr>
              <a:defRPr/>
            </a:pPr>
            <a:r>
              <a:rPr lang="es-MX" sz="2000" dirty="0"/>
              <a:t>Eje I: Protegiendo a la población mediante la regulación y conducción del sistema de salud.</a:t>
            </a:r>
          </a:p>
          <a:p>
            <a:pPr marL="0" indent="0">
              <a:buFontTx/>
              <a:buNone/>
              <a:defRPr/>
            </a:pPr>
            <a:endParaRPr lang="es-MX" sz="2000" dirty="0"/>
          </a:p>
          <a:p>
            <a:pPr>
              <a:defRPr/>
            </a:pPr>
            <a:r>
              <a:rPr lang="es-MX" sz="2000" dirty="0"/>
              <a:t>Eje II: Mejorando la calidad y acceso a los servicios de salud.</a:t>
            </a:r>
          </a:p>
          <a:p>
            <a:pPr marL="0" indent="0">
              <a:buFontTx/>
              <a:buNone/>
              <a:defRPr/>
            </a:pPr>
            <a:endParaRPr lang="es-MX" sz="2000" dirty="0"/>
          </a:p>
          <a:p>
            <a:pPr>
              <a:defRPr/>
            </a:pPr>
            <a:r>
              <a:rPr lang="es-MX" sz="2000" dirty="0"/>
              <a:t>Eje II: Promoviendo la salud con participación social.</a:t>
            </a:r>
            <a:endParaRPr lang="es-MX" sz="2000" b="1" dirty="0"/>
          </a:p>
          <a:p>
            <a:pPr>
              <a:defRPr/>
            </a:pPr>
            <a:endParaRPr lang="es-MX" sz="2000" b="1" dirty="0"/>
          </a:p>
          <a:p>
            <a:pPr>
              <a:defRPr/>
            </a:pPr>
            <a:endParaRPr lang="es-MX" sz="2800" dirty="0" smtClean="0"/>
          </a:p>
          <a:p>
            <a:pPr>
              <a:defRPr/>
            </a:pPr>
            <a:endParaRPr lang="es-MX" sz="2800" dirty="0"/>
          </a:p>
          <a:p>
            <a:pPr>
              <a:defRPr/>
            </a:pPr>
            <a:endParaRPr lang="es-MX" sz="2800" dirty="0" smtClean="0"/>
          </a:p>
          <a:p>
            <a:pPr>
              <a:defRPr/>
            </a:pPr>
            <a:endParaRPr lang="es-MX" dirty="0" smtClean="0"/>
          </a:p>
          <a:p>
            <a:pPr marL="0" indent="0">
              <a:buFontTx/>
              <a:buNone/>
              <a:defRPr/>
            </a:pPr>
            <a:endParaRPr lang="es-MX" dirty="0" smtClean="0"/>
          </a:p>
          <a:p>
            <a:pPr>
              <a:defRPr/>
            </a:pPr>
            <a:endParaRPr lang="es-MX" dirty="0"/>
          </a:p>
        </p:txBody>
      </p:sp>
      <p:sp>
        <p:nvSpPr>
          <p:cNvPr id="2" name="1 Marcador de contenido"/>
          <p:cNvSpPr>
            <a:spLocks noGrp="1"/>
          </p:cNvSpPr>
          <p:nvPr>
            <p:ph sz="half" idx="2"/>
          </p:nvPr>
        </p:nvSpPr>
        <p:spPr>
          <a:solidFill>
            <a:srgbClr val="FFFFCC"/>
          </a:solidFill>
        </p:spPr>
        <p:txBody>
          <a:bodyPr>
            <a:normAutofit/>
          </a:bodyPr>
          <a:lstStyle/>
          <a:p>
            <a:pPr>
              <a:defRPr/>
            </a:pPr>
            <a:endParaRPr lang="es-MX" sz="1800" dirty="0"/>
          </a:p>
          <a:p>
            <a:pPr>
              <a:defRPr/>
            </a:pPr>
            <a:r>
              <a:rPr lang="es-MX" dirty="0"/>
              <a:t>9 Políticas</a:t>
            </a:r>
          </a:p>
          <a:p>
            <a:pPr>
              <a:defRPr/>
            </a:pPr>
            <a:endParaRPr lang="es-MX" dirty="0"/>
          </a:p>
          <a:p>
            <a:pPr>
              <a:defRPr/>
            </a:pPr>
            <a:r>
              <a:rPr lang="es-MX" dirty="0"/>
              <a:t>39 objetivos estratégicos</a:t>
            </a:r>
          </a:p>
          <a:p>
            <a:pPr>
              <a:defRPr/>
            </a:pPr>
            <a:endParaRPr lang="es-MX" dirty="0"/>
          </a:p>
          <a:p>
            <a:pPr>
              <a:defRPr/>
            </a:pPr>
            <a:r>
              <a:rPr lang="es-MX" dirty="0"/>
              <a:t>125 Líneas de acción</a:t>
            </a:r>
          </a:p>
          <a:p>
            <a:pPr>
              <a:defRPr/>
            </a:pPr>
            <a:endParaRPr lang="es-MX" dirty="0"/>
          </a:p>
        </p:txBody>
      </p:sp>
    </p:spTree>
    <p:extLst>
      <p:ext uri="{BB962C8B-B14F-4D97-AF65-F5344CB8AC3E}">
        <p14:creationId xmlns="" xmlns:p14="http://schemas.microsoft.com/office/powerpoint/2010/main" val="35245724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solidFill>
            <a:srgbClr val="FFFFB3"/>
          </a:solidFill>
        </p:spPr>
        <p:txBody>
          <a:bodyPr>
            <a:normAutofit/>
          </a:bodyPr>
          <a:lstStyle/>
          <a:p>
            <a:r>
              <a:rPr lang="es-MX" sz="3200" b="1" dirty="0" smtClean="0"/>
              <a:t>REPÚBLICA DE PANAMÁ</a:t>
            </a:r>
            <a:endParaRPr lang="es-MX" sz="3200" b="1" dirty="0"/>
          </a:p>
        </p:txBody>
      </p:sp>
      <p:sp>
        <p:nvSpPr>
          <p:cNvPr id="5" name="4 Marcador de contenido"/>
          <p:cNvSpPr>
            <a:spLocks noGrp="1"/>
          </p:cNvSpPr>
          <p:nvPr>
            <p:ph idx="1"/>
          </p:nvPr>
        </p:nvSpPr>
        <p:spPr/>
        <p:txBody>
          <a:bodyPr>
            <a:normAutofit/>
          </a:bodyPr>
          <a:lstStyle/>
          <a:p>
            <a:pPr algn="just">
              <a:buBlip>
                <a:blip r:embed="rId2"/>
              </a:buBlip>
            </a:pPr>
            <a:r>
              <a:rPr lang="es-ES" sz="2400" dirty="0" smtClean="0"/>
              <a:t>Panamá, es un </a:t>
            </a:r>
            <a:r>
              <a:rPr lang="es-ES" sz="2400" dirty="0"/>
              <a:t>país con niveles altos en su economía, con indicadores de países desarrollados en algunas </a:t>
            </a:r>
            <a:r>
              <a:rPr lang="es-ES" sz="2400" dirty="0" smtClean="0"/>
              <a:t>áreas, persisten </a:t>
            </a:r>
            <a:r>
              <a:rPr lang="es-ES" sz="2400" dirty="0"/>
              <a:t>problemas de violencia, pobreza, fragmentación y segmentación de los sistemas de salud que constituyen múltiples desafíos </a:t>
            </a:r>
            <a:r>
              <a:rPr lang="es-ES" sz="2400" dirty="0" smtClean="0"/>
              <a:t>para </a:t>
            </a:r>
            <a:r>
              <a:rPr lang="es-ES" sz="2400" dirty="0"/>
              <a:t>mejorar la salud de la población . </a:t>
            </a:r>
          </a:p>
          <a:p>
            <a:endParaRPr lang="en-US" dirty="0"/>
          </a:p>
          <a:p>
            <a:pPr>
              <a:lnSpc>
                <a:spcPct val="150000"/>
              </a:lnSpc>
            </a:pPr>
            <a:endParaRPr lang="en-US" dirty="0"/>
          </a:p>
        </p:txBody>
      </p:sp>
      <p:pic>
        <p:nvPicPr>
          <p:cNvPr id="6" name="5 Imagen" descr="C:\Documents and Settings\Administrador\Escritorio\memoria asamblea 2013 marzo\FOTOS MEMORIA (Dra CELIDETH)\PLANTA DE SANEAMIENTO DE LA BAHÍA 20 NOV 12 Fot. Presidencia\8.jpg"/>
          <p:cNvPicPr/>
          <p:nvPr/>
        </p:nvPicPr>
        <p:blipFill>
          <a:blip r:embed="rId3" cstate="print"/>
          <a:srcRect/>
          <a:stretch>
            <a:fillRect/>
          </a:stretch>
        </p:blipFill>
        <p:spPr bwMode="auto">
          <a:xfrm>
            <a:off x="685800" y="3657600"/>
            <a:ext cx="8001000" cy="2590800"/>
          </a:xfrm>
          <a:prstGeom prst="rect">
            <a:avLst/>
          </a:prstGeom>
          <a:noFill/>
          <a:ln w="9525">
            <a:noFill/>
            <a:miter lim="800000"/>
            <a:headEnd/>
            <a:tailEnd/>
          </a:ln>
        </p:spPr>
      </p:pic>
    </p:spTree>
    <p:extLst>
      <p:ext uri="{BB962C8B-B14F-4D97-AF65-F5344CB8AC3E}">
        <p14:creationId xmlns="" xmlns:p14="http://schemas.microsoft.com/office/powerpoint/2010/main" val="40946043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57200" y="1932296"/>
            <a:ext cx="3810000" cy="435193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2400" b="1" dirty="0">
                <a:solidFill>
                  <a:schemeClr val="tx1"/>
                </a:solidFill>
                <a:latin typeface="Calibri" pitchFamily="34" charset="0"/>
                <a:cs typeface="Calibri" pitchFamily="34" charset="0"/>
              </a:rPr>
              <a:t>Eje 2: Mejorando la calidad y acceso a los servicios de salud</a:t>
            </a:r>
          </a:p>
        </p:txBody>
      </p:sp>
      <p:sp>
        <p:nvSpPr>
          <p:cNvPr id="6" name="5 Elipse"/>
          <p:cNvSpPr/>
          <p:nvPr/>
        </p:nvSpPr>
        <p:spPr>
          <a:xfrm>
            <a:off x="5394324" y="3496280"/>
            <a:ext cx="3081337" cy="1223962"/>
          </a:xfrm>
          <a:prstGeom prst="ellipse">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sz="1000" b="1" dirty="0">
              <a:solidFill>
                <a:schemeClr val="tx1"/>
              </a:solidFill>
              <a:latin typeface="Calibri" pitchFamily="34" charset="0"/>
              <a:cs typeface="Calibri" pitchFamily="34" charset="0"/>
            </a:endParaRPr>
          </a:p>
          <a:p>
            <a:pPr algn="ctr">
              <a:defRPr/>
            </a:pPr>
            <a:r>
              <a:rPr lang="es-MX" b="1" dirty="0">
                <a:solidFill>
                  <a:schemeClr val="tx1"/>
                </a:solidFill>
                <a:latin typeface="Calibri" pitchFamily="34" charset="0"/>
                <a:cs typeface="Calibri" pitchFamily="34" charset="0"/>
              </a:rPr>
              <a:t>P5: Vigilancia de los determinantes  de la salud</a:t>
            </a:r>
          </a:p>
          <a:p>
            <a:pPr algn="ctr">
              <a:defRPr/>
            </a:pPr>
            <a:r>
              <a:rPr lang="es-MX" b="1" dirty="0">
                <a:solidFill>
                  <a:schemeClr val="tx1"/>
                </a:solidFill>
                <a:latin typeface="Calibri" pitchFamily="34" charset="0"/>
                <a:cs typeface="Calibri" pitchFamily="34" charset="0"/>
              </a:rPr>
              <a:t>OE: (6); LA (11) </a:t>
            </a:r>
          </a:p>
          <a:p>
            <a:pPr algn="ctr">
              <a:defRPr/>
            </a:pPr>
            <a:endParaRPr lang="es-MX" sz="1000" b="1" dirty="0">
              <a:solidFill>
                <a:schemeClr val="tx1"/>
              </a:solidFill>
              <a:latin typeface="Calibri" pitchFamily="34" charset="0"/>
              <a:cs typeface="Calibri" pitchFamily="34" charset="0"/>
            </a:endParaRPr>
          </a:p>
        </p:txBody>
      </p:sp>
      <p:sp>
        <p:nvSpPr>
          <p:cNvPr id="8" name="7 Elipse"/>
          <p:cNvSpPr/>
          <p:nvPr/>
        </p:nvSpPr>
        <p:spPr>
          <a:xfrm>
            <a:off x="5486400" y="1932296"/>
            <a:ext cx="2897187" cy="12954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b="1" dirty="0">
                <a:solidFill>
                  <a:schemeClr val="tx1"/>
                </a:solidFill>
                <a:latin typeface="Calibri" pitchFamily="34" charset="0"/>
                <a:cs typeface="Calibri" pitchFamily="34" charset="0"/>
              </a:rPr>
              <a:t>P3: Mejorar acceso a servicios de salud</a:t>
            </a:r>
          </a:p>
          <a:p>
            <a:pPr algn="ctr">
              <a:defRPr/>
            </a:pPr>
            <a:r>
              <a:rPr lang="es-MX" b="1" dirty="0">
                <a:solidFill>
                  <a:schemeClr val="tx1"/>
                </a:solidFill>
                <a:latin typeface="Calibri" pitchFamily="34" charset="0"/>
                <a:cs typeface="Calibri" pitchFamily="34" charset="0"/>
              </a:rPr>
              <a:t>OE: (4); LA (32) </a:t>
            </a:r>
          </a:p>
        </p:txBody>
      </p:sp>
      <p:sp>
        <p:nvSpPr>
          <p:cNvPr id="9" name="8 Elipse"/>
          <p:cNvSpPr/>
          <p:nvPr/>
        </p:nvSpPr>
        <p:spPr>
          <a:xfrm>
            <a:off x="5448300" y="4972951"/>
            <a:ext cx="2935287" cy="13112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sz="1000" b="1" dirty="0">
              <a:solidFill>
                <a:schemeClr val="tx1"/>
              </a:solidFill>
              <a:latin typeface="Calibri" pitchFamily="34" charset="0"/>
              <a:cs typeface="Calibri" pitchFamily="34" charset="0"/>
            </a:endParaRPr>
          </a:p>
          <a:p>
            <a:pPr algn="ctr">
              <a:defRPr/>
            </a:pPr>
            <a:endParaRPr lang="es-MX" sz="1000" b="1" dirty="0">
              <a:solidFill>
                <a:schemeClr val="tx1"/>
              </a:solidFill>
              <a:latin typeface="Calibri" pitchFamily="34" charset="0"/>
              <a:cs typeface="Calibri" pitchFamily="34" charset="0"/>
            </a:endParaRPr>
          </a:p>
          <a:p>
            <a:pPr algn="ctr">
              <a:defRPr/>
            </a:pPr>
            <a:r>
              <a:rPr lang="es-MX" b="1" dirty="0">
                <a:solidFill>
                  <a:schemeClr val="tx1"/>
                </a:solidFill>
                <a:latin typeface="Calibri" pitchFamily="34" charset="0"/>
                <a:cs typeface="Calibri" pitchFamily="34" charset="0"/>
              </a:rPr>
              <a:t>P6: Modernizar la Red pública </a:t>
            </a:r>
          </a:p>
          <a:p>
            <a:pPr algn="ctr">
              <a:defRPr/>
            </a:pPr>
            <a:r>
              <a:rPr lang="es-MX" b="1" dirty="0">
                <a:solidFill>
                  <a:schemeClr val="tx1"/>
                </a:solidFill>
                <a:latin typeface="Calibri" pitchFamily="34" charset="0"/>
                <a:cs typeface="Calibri" pitchFamily="34" charset="0"/>
              </a:rPr>
              <a:t>de  salud</a:t>
            </a:r>
          </a:p>
          <a:p>
            <a:pPr algn="ctr">
              <a:defRPr/>
            </a:pPr>
            <a:r>
              <a:rPr lang="es-MX" b="1" dirty="0">
                <a:solidFill>
                  <a:schemeClr val="tx1"/>
                </a:solidFill>
                <a:latin typeface="Calibri" pitchFamily="34" charset="0"/>
                <a:cs typeface="Calibri" pitchFamily="34" charset="0"/>
              </a:rPr>
              <a:t>OE: (4); LA (32) </a:t>
            </a:r>
          </a:p>
          <a:p>
            <a:pPr algn="ctr">
              <a:defRPr/>
            </a:pPr>
            <a:endParaRPr lang="es-MX" dirty="0"/>
          </a:p>
        </p:txBody>
      </p:sp>
      <p:sp>
        <p:nvSpPr>
          <p:cNvPr id="2" name="1 Título"/>
          <p:cNvSpPr>
            <a:spLocks noGrp="1"/>
          </p:cNvSpPr>
          <p:nvPr>
            <p:ph type="title"/>
          </p:nvPr>
        </p:nvSpPr>
        <p:spPr>
          <a:solidFill>
            <a:schemeClr val="accent4">
              <a:lumMod val="20000"/>
              <a:lumOff val="80000"/>
            </a:schemeClr>
          </a:solidFill>
        </p:spPr>
        <p:txBody>
          <a:bodyPr>
            <a:normAutofit/>
          </a:bodyPr>
          <a:lstStyle/>
          <a:p>
            <a:r>
              <a:rPr lang="es-MX" sz="3200" b="1" dirty="0">
                <a:latin typeface="Calibri" pitchFamily="34" charset="0"/>
                <a:ea typeface="Calibri" pitchFamily="34" charset="0"/>
                <a:cs typeface="Calibri" pitchFamily="34" charset="0"/>
              </a:rPr>
              <a:t>EJES DE LAS POLÍTICAS DE </a:t>
            </a:r>
            <a:r>
              <a:rPr lang="es-MX" sz="3200" b="1" dirty="0" smtClean="0">
                <a:latin typeface="Calibri" pitchFamily="34" charset="0"/>
                <a:ea typeface="Calibri" pitchFamily="34" charset="0"/>
                <a:cs typeface="Calibri" pitchFamily="34" charset="0"/>
              </a:rPr>
              <a:t>SALUD</a:t>
            </a:r>
            <a:br>
              <a:rPr lang="es-MX" sz="3200" b="1" dirty="0" smtClean="0">
                <a:latin typeface="Calibri" pitchFamily="34" charset="0"/>
                <a:ea typeface="Calibri" pitchFamily="34" charset="0"/>
                <a:cs typeface="Calibri" pitchFamily="34" charset="0"/>
              </a:rPr>
            </a:br>
            <a:r>
              <a:rPr lang="es-MX" sz="3200" b="1" dirty="0" smtClean="0">
                <a:latin typeface="Calibri" pitchFamily="34" charset="0"/>
                <a:ea typeface="Calibri" pitchFamily="34" charset="0"/>
                <a:cs typeface="Calibri" pitchFamily="34" charset="0"/>
              </a:rPr>
              <a:t>2010 - 2015 </a:t>
            </a:r>
            <a:endParaRPr lang="es-MX" sz="3200" dirty="0"/>
          </a:p>
        </p:txBody>
      </p:sp>
    </p:spTree>
    <p:extLst>
      <p:ext uri="{BB962C8B-B14F-4D97-AF65-F5344CB8AC3E}">
        <p14:creationId xmlns="" xmlns:p14="http://schemas.microsoft.com/office/powerpoint/2010/main" val="30255729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solidFill>
            <a:schemeClr val="accent3">
              <a:lumMod val="40000"/>
              <a:lumOff val="60000"/>
            </a:schemeClr>
          </a:solidFill>
        </p:spPr>
        <p:txBody>
          <a:bodyPr>
            <a:normAutofit/>
          </a:bodyPr>
          <a:lstStyle/>
          <a:p>
            <a:r>
              <a:rPr lang="es-MX" sz="3200" b="1" dirty="0" smtClean="0"/>
              <a:t>SISTEMA DE SALUD</a:t>
            </a:r>
            <a:endParaRPr lang="es-MX" sz="3200" b="1" dirty="0"/>
          </a:p>
        </p:txBody>
      </p:sp>
      <p:sp>
        <p:nvSpPr>
          <p:cNvPr id="4" name="3 Marcador de contenido"/>
          <p:cNvSpPr>
            <a:spLocks noGrp="1"/>
          </p:cNvSpPr>
          <p:nvPr>
            <p:ph idx="1"/>
          </p:nvPr>
        </p:nvSpPr>
        <p:spPr>
          <a:solidFill>
            <a:srgbClr val="FFFFB9"/>
          </a:solidFill>
        </p:spPr>
        <p:txBody>
          <a:bodyPr>
            <a:normAutofit fontScale="77500" lnSpcReduction="20000"/>
          </a:bodyPr>
          <a:lstStyle/>
          <a:p>
            <a:pPr>
              <a:buBlip>
                <a:blip r:embed="rId2"/>
              </a:buBlip>
            </a:pPr>
            <a:r>
              <a:rPr lang="es-ES" dirty="0" smtClean="0"/>
              <a:t>La </a:t>
            </a:r>
            <a:r>
              <a:rPr lang="es-ES" dirty="0"/>
              <a:t>desigualdad en la atención de salud está dada no sólo por carencias de accesibilidad sociocultural y geográfica, sino principalmente por desigualdades de ingreso, que generan condiciones de vida insuficientes para prevenir y satisfacer las necesidades de la población</a:t>
            </a:r>
            <a:r>
              <a:rPr lang="es-ES" dirty="0" smtClean="0"/>
              <a:t>.</a:t>
            </a:r>
          </a:p>
          <a:p>
            <a:pPr>
              <a:buBlip>
                <a:blip r:embed="rId2"/>
              </a:buBlip>
            </a:pPr>
            <a:r>
              <a:rPr lang="es-MX" dirty="0" smtClean="0"/>
              <a:t>El </a:t>
            </a:r>
            <a:r>
              <a:rPr lang="es-MX" dirty="0"/>
              <a:t>Producto Interno Bruto, registró en el 2012 un crecimiento de 10.7 %, </a:t>
            </a:r>
            <a:r>
              <a:rPr lang="es-ES" dirty="0"/>
              <a:t> en la producción de bienes y  servicios de la economía panameña, con respecto al año anterior</a:t>
            </a:r>
            <a:r>
              <a:rPr lang="es-ES" dirty="0" smtClean="0"/>
              <a:t>. El </a:t>
            </a:r>
            <a:r>
              <a:rPr lang="es-ES" dirty="0"/>
              <a:t>gasto público social , es del 18% del PIB.</a:t>
            </a:r>
          </a:p>
          <a:p>
            <a:pPr>
              <a:buBlip>
                <a:blip r:embed="rId2"/>
              </a:buBlip>
            </a:pPr>
            <a:endParaRPr lang="es-ES" dirty="0"/>
          </a:p>
          <a:p>
            <a:pPr>
              <a:buBlip>
                <a:blip r:embed="rId2"/>
              </a:buBlip>
            </a:pPr>
            <a:r>
              <a:rPr lang="es-ES" dirty="0"/>
              <a:t>Modelo de atención individual, familiar, comunitario y ambiental</a:t>
            </a:r>
            <a:endParaRPr lang="es-MX" dirty="0"/>
          </a:p>
          <a:p>
            <a:pPr marL="0" indent="0">
              <a:buNone/>
            </a:pPr>
            <a:r>
              <a:rPr lang="es-ES" dirty="0"/>
              <a:t> </a:t>
            </a:r>
            <a:endParaRPr lang="es-MX" dirty="0"/>
          </a:p>
          <a:p>
            <a:endParaRPr lang="es-MX" dirty="0"/>
          </a:p>
        </p:txBody>
      </p:sp>
    </p:spTree>
    <p:extLst>
      <p:ext uri="{BB962C8B-B14F-4D97-AF65-F5344CB8AC3E}">
        <p14:creationId xmlns="" xmlns:p14="http://schemas.microsoft.com/office/powerpoint/2010/main" val="10644173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5">
              <a:lumMod val="20000"/>
              <a:lumOff val="80000"/>
            </a:schemeClr>
          </a:solidFill>
        </p:spPr>
        <p:txBody>
          <a:bodyPr>
            <a:normAutofit/>
          </a:bodyPr>
          <a:lstStyle/>
          <a:p>
            <a:r>
              <a:rPr lang="es-MX" sz="3200" b="1" dirty="0"/>
              <a:t>SISTEMA DE SALUD</a:t>
            </a:r>
            <a:endParaRPr lang="es-MX" sz="3200" dirty="0"/>
          </a:p>
        </p:txBody>
      </p:sp>
      <p:sp>
        <p:nvSpPr>
          <p:cNvPr id="3" name="2 Marcador de contenido"/>
          <p:cNvSpPr>
            <a:spLocks noGrp="1"/>
          </p:cNvSpPr>
          <p:nvPr>
            <p:ph idx="1"/>
          </p:nvPr>
        </p:nvSpPr>
        <p:spPr>
          <a:solidFill>
            <a:schemeClr val="accent6">
              <a:lumMod val="20000"/>
              <a:lumOff val="80000"/>
            </a:schemeClr>
          </a:solidFill>
        </p:spPr>
        <p:txBody>
          <a:bodyPr>
            <a:normAutofit fontScale="92500" lnSpcReduction="20000"/>
          </a:bodyPr>
          <a:lstStyle/>
          <a:p>
            <a:pPr>
              <a:buBlip>
                <a:blip r:embed="rId2"/>
              </a:buBlip>
            </a:pPr>
            <a:r>
              <a:rPr lang="es-ES" sz="2400" dirty="0"/>
              <a:t>El sistema de salud panameño está compuesto por un sector público y un sector privado. </a:t>
            </a:r>
            <a:endParaRPr lang="es-MX" sz="2400" dirty="0"/>
          </a:p>
          <a:p>
            <a:pPr>
              <a:buBlip>
                <a:blip r:embed="rId2"/>
              </a:buBlip>
            </a:pPr>
            <a:r>
              <a:rPr lang="es-ES" sz="2400" dirty="0" smtClean="0"/>
              <a:t>El </a:t>
            </a:r>
            <a:r>
              <a:rPr lang="es-ES" sz="2400" dirty="0"/>
              <a:t>sector público cubre a la mayor parte de la población panameña y está constituido por el Ministerio de Salud (MINSA) y la Caja de Seguro Social (CSS).  </a:t>
            </a:r>
            <a:endParaRPr lang="es-ES" sz="2400" dirty="0" smtClean="0"/>
          </a:p>
          <a:p>
            <a:pPr>
              <a:buBlip>
                <a:blip r:embed="rId2"/>
              </a:buBlip>
            </a:pPr>
            <a:r>
              <a:rPr lang="es-ES" sz="2400" dirty="0"/>
              <a:t>El financiamiento de las instituciones de seguridad social proviene de tres fuentes: contribuciones gubernamentales, contribuciones del empleador y contribuciones de los empleados. </a:t>
            </a:r>
            <a:endParaRPr lang="es-ES" sz="2400" dirty="0" smtClean="0"/>
          </a:p>
          <a:p>
            <a:pPr>
              <a:buBlip>
                <a:blip r:embed="rId2"/>
              </a:buBlip>
            </a:pPr>
            <a:r>
              <a:rPr lang="es-ES" sz="2400" dirty="0" smtClean="0"/>
              <a:t>El Ministerio de Salud, </a:t>
            </a:r>
            <a:r>
              <a:rPr lang="es-ES" sz="2400" dirty="0"/>
              <a:t>se financia con recursos del gobierno central, que se obtienen vía la recaudación de impuestos, además de una pequeña contribución que pagan los usuarios al recibir la atención. </a:t>
            </a:r>
            <a:endParaRPr lang="es-ES" sz="2400" dirty="0" smtClean="0"/>
          </a:p>
          <a:p>
            <a:pPr>
              <a:buBlip>
                <a:blip r:embed="rId2"/>
              </a:buBlip>
            </a:pPr>
            <a:r>
              <a:rPr lang="es-ES" sz="2400" dirty="0" smtClean="0"/>
              <a:t>El </a:t>
            </a:r>
            <a:r>
              <a:rPr lang="es-ES" sz="2400" dirty="0"/>
              <a:t>sector privado se financia con los pagos que hacen los usuarios al momento de recibir la atención y con las primas de los seguros médicos privados, y los servicios son ofrecidos en clínicas y hospitales privados</a:t>
            </a:r>
            <a:endParaRPr lang="es-MX" sz="2400" dirty="0"/>
          </a:p>
        </p:txBody>
      </p:sp>
    </p:spTree>
    <p:extLst>
      <p:ext uri="{BB962C8B-B14F-4D97-AF65-F5344CB8AC3E}">
        <p14:creationId xmlns="" xmlns:p14="http://schemas.microsoft.com/office/powerpoint/2010/main" val="41424673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solidFill>
            <a:srgbClr val="FFFFC5"/>
          </a:solidFill>
        </p:spPr>
        <p:txBody>
          <a:bodyPr>
            <a:normAutofit/>
          </a:bodyPr>
          <a:lstStyle/>
          <a:p>
            <a:r>
              <a:rPr lang="es-MX" sz="3200" b="1" dirty="0" smtClean="0"/>
              <a:t>POLÍTICA NACIONAL DE MEDICAMENTOS</a:t>
            </a:r>
            <a:endParaRPr lang="es-MX" sz="3200" b="1" dirty="0"/>
          </a:p>
        </p:txBody>
      </p:sp>
      <p:sp>
        <p:nvSpPr>
          <p:cNvPr id="9" name="8 Marcador de contenido"/>
          <p:cNvSpPr>
            <a:spLocks noGrp="1"/>
          </p:cNvSpPr>
          <p:nvPr>
            <p:ph sz="half" idx="2"/>
          </p:nvPr>
        </p:nvSpPr>
        <p:spPr>
          <a:xfrm>
            <a:off x="3962400" y="1600200"/>
            <a:ext cx="4724400" cy="5105400"/>
          </a:xfrm>
          <a:solidFill>
            <a:srgbClr val="FEF1E6"/>
          </a:solidFill>
        </p:spPr>
        <p:txBody>
          <a:bodyPr>
            <a:noAutofit/>
          </a:bodyPr>
          <a:lstStyle/>
          <a:p>
            <a:pPr algn="just">
              <a:buFont typeface="Courier New" pitchFamily="49" charset="0"/>
              <a:buChar char="o"/>
            </a:pPr>
            <a:r>
              <a:rPr lang="es-MX" sz="1600" dirty="0" smtClean="0"/>
              <a:t>Concibe </a:t>
            </a:r>
            <a:r>
              <a:rPr lang="es-MX" sz="1600" dirty="0"/>
              <a:t>el acceso a medicamentos y otros insumos quirúrgicos como un derecho y reconoce la responsabilidad del Estado de tutelar el cumplimiento de este </a:t>
            </a:r>
            <a:r>
              <a:rPr lang="es-MX" sz="1600" dirty="0" smtClean="0"/>
              <a:t>derecho. </a:t>
            </a:r>
            <a:endParaRPr lang="es-MX" sz="1600" dirty="0"/>
          </a:p>
          <a:p>
            <a:pPr algn="just">
              <a:buFont typeface="Courier New" pitchFamily="49" charset="0"/>
              <a:buChar char="o"/>
            </a:pPr>
            <a:r>
              <a:rPr lang="es-MX" sz="1600" dirty="0" smtClean="0"/>
              <a:t>Desarrolla </a:t>
            </a:r>
            <a:r>
              <a:rPr lang="es-MX" sz="1600" dirty="0"/>
              <a:t>temas tales como; garantía de la calidad, eficacia, vigilancia de la seguridad, promoción y comercialización ética de los medicamentos; uso racional por parte de los profesionales sanitarios y consumidores y estímulo de la producción, investigación y tecnología en materia de medicamentos entre otros. </a:t>
            </a:r>
          </a:p>
          <a:p>
            <a:pPr algn="just">
              <a:buFont typeface="Courier New" pitchFamily="49" charset="0"/>
              <a:buChar char="o"/>
            </a:pPr>
            <a:r>
              <a:rPr lang="es-MX" sz="1600" dirty="0" smtClean="0"/>
              <a:t>Sus </a:t>
            </a:r>
            <a:r>
              <a:rPr lang="es-MX" sz="1600" dirty="0"/>
              <a:t>lineamientos y estrategias </a:t>
            </a:r>
            <a:r>
              <a:rPr lang="es-MX" sz="1600" dirty="0" smtClean="0"/>
              <a:t>se  dirigen a  </a:t>
            </a:r>
            <a:r>
              <a:rPr lang="es-MX" sz="1600" dirty="0"/>
              <a:t>mejorar el uso de los recursos de manera que se atiendan las necesidades de las comunidades más vulnerables. Entre estos está promover el uso de medicamentos genéricos, implementar un efectivo sistema de suministros, la contención de los costos, la garantía de la calidad y la vigilancia de la seguridad de los </a:t>
            </a:r>
            <a:r>
              <a:rPr lang="es-MX" sz="1600" dirty="0" smtClean="0"/>
              <a:t>medicamentos</a:t>
            </a:r>
            <a:endParaRPr lang="es-MX" sz="1600" dirty="0"/>
          </a:p>
        </p:txBody>
      </p:sp>
      <p:pic>
        <p:nvPicPr>
          <p:cNvPr id="10" name="9 Marcador de contenido" descr="Portada del documento de la Política"/>
          <p:cNvPicPr>
            <a:picLocks noGrp="1"/>
          </p:cNvPicPr>
          <p:nvPr>
            <p:ph sz="half" idx="1"/>
          </p:nvPr>
        </p:nvPicPr>
        <p:blipFill>
          <a:blip r:embed="rId3" cstate="print">
            <a:extLst>
              <a:ext uri="{28A0092B-C50C-407E-A947-70E740481C1C}">
                <a14:useLocalDpi xmlns="" xmlns:a14="http://schemas.microsoft.com/office/drawing/2010/main" val="0"/>
              </a:ext>
            </a:extLst>
          </a:blip>
          <a:srcRect/>
          <a:stretch>
            <a:fillRect/>
          </a:stretch>
        </p:blipFill>
        <p:spPr bwMode="auto">
          <a:xfrm>
            <a:off x="457200" y="1600200"/>
            <a:ext cx="3276600" cy="5105400"/>
          </a:xfrm>
          <a:prstGeom prst="rect">
            <a:avLst/>
          </a:prstGeom>
          <a:noFill/>
          <a:ln>
            <a:noFill/>
          </a:ln>
        </p:spPr>
      </p:pic>
    </p:spTree>
    <p:extLst>
      <p:ext uri="{BB962C8B-B14F-4D97-AF65-F5344CB8AC3E}">
        <p14:creationId xmlns="" xmlns:p14="http://schemas.microsoft.com/office/powerpoint/2010/main" val="3125245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rgbClr val="FEF1E6"/>
          </a:solidFill>
        </p:spPr>
        <p:txBody>
          <a:bodyPr>
            <a:normAutofit/>
          </a:bodyPr>
          <a:lstStyle/>
          <a:p>
            <a:r>
              <a:rPr lang="es-MX" sz="3200" b="1" dirty="0"/>
              <a:t>POLÍTICA NACIONAL DE </a:t>
            </a:r>
            <a:r>
              <a:rPr lang="es-MX" sz="3200" b="1" dirty="0" smtClean="0"/>
              <a:t>MEDICAMENTOS</a:t>
            </a:r>
            <a:endParaRPr lang="es-MX" sz="3200" b="1" dirty="0"/>
          </a:p>
        </p:txBody>
      </p:sp>
      <p:sp>
        <p:nvSpPr>
          <p:cNvPr id="3" name="2 Marcador de contenido"/>
          <p:cNvSpPr>
            <a:spLocks noGrp="1"/>
          </p:cNvSpPr>
          <p:nvPr>
            <p:ph sz="half" idx="1"/>
          </p:nvPr>
        </p:nvSpPr>
        <p:spPr>
          <a:solidFill>
            <a:schemeClr val="accent3">
              <a:lumMod val="20000"/>
              <a:lumOff val="80000"/>
            </a:schemeClr>
          </a:solidFill>
        </p:spPr>
        <p:txBody>
          <a:bodyPr>
            <a:normAutofit fontScale="25000" lnSpcReduction="20000"/>
          </a:bodyPr>
          <a:lstStyle/>
          <a:p>
            <a:pPr>
              <a:buClr>
                <a:schemeClr val="accent2"/>
              </a:buClr>
            </a:pPr>
            <a:r>
              <a:rPr lang="es-MX" sz="7200" dirty="0" smtClean="0"/>
              <a:t>Existe una política sanitaria nacional y un plan de ejecución asociada a la misma.</a:t>
            </a:r>
          </a:p>
          <a:p>
            <a:pPr>
              <a:buClr>
                <a:schemeClr val="accent2"/>
              </a:buClr>
            </a:pPr>
            <a:r>
              <a:rPr lang="es-MX" sz="7200" dirty="0" smtClean="0"/>
              <a:t>Se dispone de una Política Farmacéutica Nacional</a:t>
            </a:r>
          </a:p>
          <a:p>
            <a:pPr>
              <a:buClr>
                <a:schemeClr val="accent2"/>
              </a:buClr>
            </a:pPr>
            <a:r>
              <a:rPr lang="es-MX" sz="7200" dirty="0" smtClean="0"/>
              <a:t>El acceso a medicamentos esenciales y tecnología como parte del cumplimiento del derecho a la salud se reconoce en la legislación nacional.</a:t>
            </a:r>
          </a:p>
          <a:p>
            <a:pPr>
              <a:buClr>
                <a:schemeClr val="accent2"/>
              </a:buClr>
            </a:pPr>
            <a:r>
              <a:rPr lang="es-MX" sz="7200" dirty="0" smtClean="0"/>
              <a:t>Exista la Ley  1 del 2001, sobre medicamentos y otros productos para la salud humana.</a:t>
            </a:r>
          </a:p>
          <a:p>
            <a:pPr>
              <a:buClr>
                <a:schemeClr val="accent2"/>
              </a:buClr>
            </a:pPr>
            <a:r>
              <a:rPr lang="es-MX" sz="7200" dirty="0"/>
              <a:t>Creación de la Comisión Nacional de Medicamentos de Panamá (CONAMEP</a:t>
            </a:r>
          </a:p>
          <a:p>
            <a:pPr>
              <a:buClr>
                <a:schemeClr val="accent2"/>
              </a:buClr>
            </a:pPr>
            <a:r>
              <a:rPr lang="es-MX" sz="7200" dirty="0"/>
              <a:t>Creación de la Comisión Nacional de Medicamentos de Panamá (CONAMEP</a:t>
            </a:r>
          </a:p>
          <a:p>
            <a:pPr>
              <a:buClr>
                <a:schemeClr val="accent2"/>
              </a:buClr>
            </a:pPr>
            <a:endParaRPr lang="es-MX" dirty="0"/>
          </a:p>
        </p:txBody>
      </p:sp>
      <p:sp>
        <p:nvSpPr>
          <p:cNvPr id="4" name="3 Marcador de texto"/>
          <p:cNvSpPr>
            <a:spLocks noGrp="1"/>
          </p:cNvSpPr>
          <p:nvPr>
            <p:ph sz="half" idx="2"/>
          </p:nvPr>
        </p:nvSpPr>
        <p:spPr>
          <a:solidFill>
            <a:srgbClr val="FFFFB3"/>
          </a:solidFill>
        </p:spPr>
        <p:txBody>
          <a:bodyPr>
            <a:noAutofit/>
          </a:bodyPr>
          <a:lstStyle/>
          <a:p>
            <a:pPr>
              <a:buClr>
                <a:schemeClr val="accent2"/>
              </a:buClr>
            </a:pPr>
            <a:r>
              <a:rPr lang="es-MX" sz="1800" dirty="0" smtClean="0"/>
              <a:t>Creación </a:t>
            </a:r>
            <a:r>
              <a:rPr lang="es-MX" sz="1800" dirty="0"/>
              <a:t>de un observatorio nacional de medicamentos </a:t>
            </a:r>
            <a:endParaRPr lang="es-MX" sz="1800" dirty="0" smtClean="0"/>
          </a:p>
          <a:p>
            <a:r>
              <a:rPr lang="es-PA" sz="1800" dirty="0" smtClean="0"/>
              <a:t>Compras regionales a través de </a:t>
            </a:r>
            <a:r>
              <a:rPr lang="es-PA" sz="2000" dirty="0" smtClean="0"/>
              <a:t>COMISCA, </a:t>
            </a:r>
            <a:r>
              <a:rPr lang="es-PA" sz="1800" dirty="0" smtClean="0"/>
              <a:t>70 renglones de medicamentos para el año 2013, a través del Fondo estratégico de OPS</a:t>
            </a:r>
          </a:p>
          <a:p>
            <a:pPr algn="just"/>
            <a:r>
              <a:rPr lang="es-PA" sz="1800" dirty="0" smtClean="0"/>
              <a:t>Mejoramiento de la capacidad de adquisición de medicamentos por el MINSA.</a:t>
            </a:r>
          </a:p>
          <a:p>
            <a:pPr algn="just"/>
            <a:r>
              <a:rPr lang="es-PA" sz="1800" dirty="0" smtClean="0"/>
              <a:t>Capacitación local e internacional del personal técnico de la Dirección de Provisión.</a:t>
            </a:r>
          </a:p>
          <a:p>
            <a:pPr algn="just"/>
            <a:r>
              <a:rPr lang="es-PA" sz="1800" dirty="0" smtClean="0"/>
              <a:t>Adquisición del sistema SUMA para el inventario y control  de los medicamentos</a:t>
            </a:r>
          </a:p>
          <a:p>
            <a:endParaRPr lang="es-PA" sz="1600" b="1" dirty="0">
              <a:solidFill>
                <a:srgbClr val="3333FF"/>
              </a:solidFill>
            </a:endParaRPr>
          </a:p>
        </p:txBody>
      </p:sp>
    </p:spTree>
    <p:extLst>
      <p:ext uri="{BB962C8B-B14F-4D97-AF65-F5344CB8AC3E}">
        <p14:creationId xmlns="" xmlns:p14="http://schemas.microsoft.com/office/powerpoint/2010/main" val="31942014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solidFill>
            <a:schemeClr val="accent6">
              <a:lumMod val="20000"/>
              <a:lumOff val="80000"/>
            </a:schemeClr>
          </a:solidFill>
        </p:spPr>
        <p:txBody>
          <a:bodyPr>
            <a:normAutofit fontScale="90000"/>
          </a:bodyPr>
          <a:lstStyle/>
          <a:p>
            <a:pPr lvl="0"/>
            <a:r>
              <a:rPr lang="es-ES" sz="3200" b="1" dirty="0" smtClean="0"/>
              <a:t/>
            </a:r>
            <a:br>
              <a:rPr lang="es-ES" sz="3200" b="1" dirty="0" smtClean="0"/>
            </a:br>
            <a:r>
              <a:rPr lang="es-ES" sz="3200" b="1" dirty="0" smtClean="0"/>
              <a:t>COMPONENTE</a:t>
            </a:r>
            <a:r>
              <a:rPr lang="es-ES" sz="3200" b="1" dirty="0"/>
              <a:t>: ACCESO A MEDICAMENTOS </a:t>
            </a:r>
            <a:br>
              <a:rPr lang="es-ES" sz="3200" b="1" dirty="0"/>
            </a:br>
            <a:endParaRPr lang="es-MX" sz="3200" b="1" dirty="0"/>
          </a:p>
        </p:txBody>
      </p:sp>
      <p:sp>
        <p:nvSpPr>
          <p:cNvPr id="5" name="4 Marcador de contenido"/>
          <p:cNvSpPr>
            <a:spLocks noGrp="1"/>
          </p:cNvSpPr>
          <p:nvPr>
            <p:ph sz="half" idx="1"/>
          </p:nvPr>
        </p:nvSpPr>
        <p:spPr>
          <a:solidFill>
            <a:srgbClr val="F0F5FA"/>
          </a:solidFill>
        </p:spPr>
        <p:txBody>
          <a:bodyPr>
            <a:normAutofit fontScale="62500" lnSpcReduction="20000"/>
          </a:bodyPr>
          <a:lstStyle/>
          <a:p>
            <a:pPr marL="0" indent="0">
              <a:lnSpc>
                <a:spcPct val="120000"/>
              </a:lnSpc>
              <a:buNone/>
            </a:pPr>
            <a:r>
              <a:rPr lang="es-MX" b="1" dirty="0" smtClean="0"/>
              <a:t>Sistema de suministros</a:t>
            </a:r>
          </a:p>
          <a:p>
            <a:pPr marL="0" indent="0">
              <a:lnSpc>
                <a:spcPct val="120000"/>
              </a:lnSpc>
              <a:buNone/>
            </a:pPr>
            <a:r>
              <a:rPr lang="es-MX" b="1" dirty="0" smtClean="0"/>
              <a:t>Lineamientos</a:t>
            </a:r>
            <a:r>
              <a:rPr lang="es-MX" dirty="0" smtClean="0"/>
              <a:t>:</a:t>
            </a:r>
          </a:p>
          <a:p>
            <a:pPr marL="0" indent="0">
              <a:lnSpc>
                <a:spcPct val="120000"/>
              </a:lnSpc>
              <a:buNone/>
            </a:pPr>
            <a:endParaRPr lang="es-MX" dirty="0" smtClean="0"/>
          </a:p>
          <a:p>
            <a:pPr algn="just">
              <a:lnSpc>
                <a:spcPct val="80000"/>
              </a:lnSpc>
              <a:buBlip>
                <a:blip r:embed="rId2"/>
              </a:buBlip>
            </a:pPr>
            <a:r>
              <a:rPr lang="es-ES" dirty="0"/>
              <a:t>Programa de fortalecimiento de la capacidad de las áreas técnicas y autoridades competentes en la planificación, selección de medicamentos y gestión de suministros.</a:t>
            </a:r>
            <a:endParaRPr lang="es-PA" dirty="0"/>
          </a:p>
          <a:p>
            <a:pPr algn="just">
              <a:lnSpc>
                <a:spcPct val="80000"/>
              </a:lnSpc>
              <a:buBlip>
                <a:blip r:embed="rId2"/>
              </a:buBlip>
            </a:pPr>
            <a:r>
              <a:rPr lang="es-PA" dirty="0"/>
              <a:t>Establecimiento de procedimientos de adquisición, almacenamiento y distribución de los productos en la cadena de abastecimiento y servicios farmacéuticos.</a:t>
            </a:r>
          </a:p>
          <a:p>
            <a:pPr algn="just">
              <a:lnSpc>
                <a:spcPct val="80000"/>
              </a:lnSpc>
              <a:buBlip>
                <a:blip r:embed="rId2"/>
              </a:buBlip>
            </a:pPr>
            <a:r>
              <a:rPr lang="es-PA" dirty="0"/>
              <a:t>Desarrollo de un </a:t>
            </a:r>
            <a:r>
              <a:rPr lang="es-ES" dirty="0"/>
              <a:t>sistema tecnológico que permita la información oportuna y control que garantice la gestión de suministro y la toma de decisiones</a:t>
            </a:r>
            <a:endParaRPr lang="es-MX" dirty="0" smtClean="0"/>
          </a:p>
          <a:p>
            <a:pPr marL="0" indent="0">
              <a:buNone/>
            </a:pPr>
            <a:endParaRPr lang="es-MX" dirty="0"/>
          </a:p>
        </p:txBody>
      </p:sp>
      <p:sp>
        <p:nvSpPr>
          <p:cNvPr id="6" name="5 Marcador de contenido"/>
          <p:cNvSpPr>
            <a:spLocks noGrp="1"/>
          </p:cNvSpPr>
          <p:nvPr>
            <p:ph sz="half" idx="2"/>
          </p:nvPr>
        </p:nvSpPr>
        <p:spPr>
          <a:solidFill>
            <a:srgbClr val="EBFFFF"/>
          </a:solidFill>
        </p:spPr>
        <p:txBody>
          <a:bodyPr>
            <a:normAutofit fontScale="62500" lnSpcReduction="20000"/>
          </a:bodyPr>
          <a:lstStyle/>
          <a:p>
            <a:pPr marL="0" indent="0">
              <a:lnSpc>
                <a:spcPct val="90000"/>
              </a:lnSpc>
              <a:buNone/>
            </a:pPr>
            <a:r>
              <a:rPr lang="es-ES" sz="2900" b="1" dirty="0" smtClean="0"/>
              <a:t>Otros mecanismos de contención de costos:</a:t>
            </a:r>
            <a:endParaRPr lang="es-PA" sz="2900" b="1" dirty="0" smtClean="0"/>
          </a:p>
          <a:p>
            <a:pPr marL="0" indent="0">
              <a:lnSpc>
                <a:spcPct val="90000"/>
              </a:lnSpc>
              <a:buNone/>
            </a:pPr>
            <a:r>
              <a:rPr lang="es-ES" sz="2900" b="1" dirty="0" smtClean="0"/>
              <a:t>Lineamientos:</a:t>
            </a:r>
          </a:p>
          <a:p>
            <a:pPr marL="0" indent="0">
              <a:lnSpc>
                <a:spcPct val="90000"/>
              </a:lnSpc>
              <a:buNone/>
            </a:pPr>
            <a:endParaRPr lang="es-ES" sz="2900" b="1" dirty="0"/>
          </a:p>
          <a:p>
            <a:pPr algn="just">
              <a:lnSpc>
                <a:spcPct val="90000"/>
              </a:lnSpc>
              <a:buBlip>
                <a:blip r:embed="rId3"/>
              </a:buBlip>
            </a:pPr>
            <a:r>
              <a:rPr lang="es-ES" dirty="0"/>
              <a:t>Realización de negociación conjunta, entre </a:t>
            </a:r>
            <a:r>
              <a:rPr lang="es-ES" b="1" dirty="0"/>
              <a:t>instituciones y/o entre países, de precios de determinados medicamentos.</a:t>
            </a:r>
          </a:p>
          <a:p>
            <a:pPr algn="just">
              <a:lnSpc>
                <a:spcPct val="90000"/>
              </a:lnSpc>
              <a:buBlip>
                <a:blip r:embed="rId3"/>
              </a:buBlip>
            </a:pPr>
            <a:r>
              <a:rPr lang="es-ES" b="1" dirty="0"/>
              <a:t>Utilización </a:t>
            </a:r>
            <a:r>
              <a:rPr lang="es-ES" dirty="0"/>
              <a:t>de mecanismos regionales de adquisición (fondo estratégico u otros).</a:t>
            </a:r>
          </a:p>
          <a:p>
            <a:endParaRPr lang="es-MX" dirty="0"/>
          </a:p>
        </p:txBody>
      </p:sp>
    </p:spTree>
    <p:extLst>
      <p:ext uri="{BB962C8B-B14F-4D97-AF65-F5344CB8AC3E}">
        <p14:creationId xmlns="" xmlns:p14="http://schemas.microsoft.com/office/powerpoint/2010/main" val="7319022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rrowheads="1"/>
          </p:cNvSpPr>
          <p:nvPr>
            <p:ph type="title"/>
          </p:nvPr>
        </p:nvSpPr>
        <p:spPr>
          <a:xfrm>
            <a:off x="457200" y="188640"/>
            <a:ext cx="8229600" cy="1008112"/>
          </a:xfrm>
          <a:solidFill>
            <a:srgbClr val="FFFFB9"/>
          </a:solidFill>
        </p:spPr>
        <p:txBody>
          <a:bodyPr>
            <a:noAutofit/>
          </a:bodyPr>
          <a:lstStyle/>
          <a:p>
            <a:pPr algn="ctr"/>
            <a:r>
              <a:rPr lang="es-ES" sz="4000" b="1" dirty="0" smtClean="0">
                <a:solidFill>
                  <a:schemeClr val="tx1"/>
                </a:solidFill>
              </a:rPr>
              <a:t> </a:t>
            </a:r>
            <a:r>
              <a:rPr lang="es-ES" sz="3200" b="1" dirty="0">
                <a:solidFill>
                  <a:schemeClr val="tx1"/>
                </a:solidFill>
              </a:rPr>
              <a:t>RECURSOS HUMANOS</a:t>
            </a:r>
          </a:p>
        </p:txBody>
      </p:sp>
      <p:sp>
        <p:nvSpPr>
          <p:cNvPr id="43011" name="Rectangle 3"/>
          <p:cNvSpPr>
            <a:spLocks noGrp="1" noChangeArrowheads="1"/>
          </p:cNvSpPr>
          <p:nvPr>
            <p:ph idx="1"/>
          </p:nvPr>
        </p:nvSpPr>
        <p:spPr>
          <a:xfrm>
            <a:off x="457200" y="1484784"/>
            <a:ext cx="8229600" cy="4839816"/>
          </a:xfrm>
        </p:spPr>
        <p:txBody>
          <a:bodyPr/>
          <a:lstStyle/>
          <a:p>
            <a:pPr marL="0" indent="0">
              <a:buNone/>
            </a:pPr>
            <a:r>
              <a:rPr lang="es-ES" sz="2800" b="1" dirty="0" smtClean="0">
                <a:solidFill>
                  <a:srgbClr val="C00000"/>
                </a:solidFill>
              </a:rPr>
              <a:t>Lineamientos:</a:t>
            </a:r>
          </a:p>
          <a:p>
            <a:pPr marL="0" indent="0">
              <a:buNone/>
            </a:pPr>
            <a:endParaRPr lang="es-ES" sz="2800" dirty="0">
              <a:solidFill>
                <a:srgbClr val="C00000"/>
              </a:solidFill>
            </a:endParaRPr>
          </a:p>
          <a:p>
            <a:r>
              <a:rPr lang="es-ES" sz="3200" b="1" dirty="0">
                <a:solidFill>
                  <a:srgbClr val="3333FF"/>
                </a:solidFill>
              </a:rPr>
              <a:t>Desarrollo de la gestión del recurso humano para lograr mayor eficiencia, efectividad y equidad de los servicios que se prestan a la población, y garantizando la continuidad del servicio.</a:t>
            </a:r>
          </a:p>
        </p:txBody>
      </p:sp>
    </p:spTree>
    <p:extLst>
      <p:ext uri="{BB962C8B-B14F-4D97-AF65-F5344CB8AC3E}">
        <p14:creationId xmlns="" xmlns:p14="http://schemas.microsoft.com/office/powerpoint/2010/main" val="8566332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90"/>
          <p:cNvSpPr txBox="1">
            <a:spLocks noChangeArrowheads="1"/>
          </p:cNvSpPr>
          <p:nvPr/>
        </p:nvSpPr>
        <p:spPr bwMode="auto">
          <a:xfrm>
            <a:off x="1908175" y="404813"/>
            <a:ext cx="5399088" cy="584200"/>
          </a:xfrm>
          <a:prstGeom prst="rect">
            <a:avLst/>
          </a:prstGeom>
          <a:solidFill>
            <a:schemeClr val="bg1"/>
          </a:solidFill>
          <a:ln w="9525">
            <a:noFill/>
            <a:miter lim="800000"/>
            <a:headEnd/>
            <a:tailEnd/>
          </a:ln>
        </p:spPr>
        <p:txBody>
          <a:bodyPr>
            <a:spAutoFit/>
          </a:bodyPr>
          <a:lstStyle/>
          <a:p>
            <a:pPr algn="ctr">
              <a:spcBef>
                <a:spcPct val="50000"/>
              </a:spcBef>
            </a:pPr>
            <a:r>
              <a:rPr lang="es-MX" sz="3200" b="1">
                <a:solidFill>
                  <a:srgbClr val="006600"/>
                </a:solidFill>
              </a:rPr>
              <a:t>RECURSOS HUMANOS</a:t>
            </a:r>
            <a:endParaRPr lang="es-ES" sz="3200" b="1">
              <a:solidFill>
                <a:srgbClr val="006600"/>
              </a:solidFill>
            </a:endParaRPr>
          </a:p>
        </p:txBody>
      </p:sp>
      <p:graphicFrame>
        <p:nvGraphicFramePr>
          <p:cNvPr id="5" name="3 Gráfico"/>
          <p:cNvGraphicFramePr>
            <a:graphicFrameLocks/>
          </p:cNvGraphicFramePr>
          <p:nvPr/>
        </p:nvGraphicFramePr>
        <p:xfrm>
          <a:off x="503027" y="989588"/>
          <a:ext cx="8208912" cy="5184576"/>
        </p:xfrm>
        <a:graphic>
          <a:graphicData uri="http://schemas.openxmlformats.org/drawingml/2006/chart">
            <c:chart xmlns:c="http://schemas.openxmlformats.org/drawingml/2006/chart" xmlns:r="http://schemas.openxmlformats.org/officeDocument/2006/relationships" r:id="rId3"/>
          </a:graphicData>
        </a:graphic>
      </p:graphicFrame>
      <p:sp>
        <p:nvSpPr>
          <p:cNvPr id="18436" name="3 CuadroTexto"/>
          <p:cNvSpPr txBox="1">
            <a:spLocks noChangeArrowheads="1"/>
          </p:cNvSpPr>
          <p:nvPr/>
        </p:nvSpPr>
        <p:spPr bwMode="auto">
          <a:xfrm>
            <a:off x="7667625" y="1635125"/>
            <a:ext cx="1296988" cy="354013"/>
          </a:xfrm>
          <a:prstGeom prst="rect">
            <a:avLst/>
          </a:prstGeom>
          <a:noFill/>
          <a:ln w="9525">
            <a:noFill/>
            <a:miter lim="800000"/>
            <a:headEnd/>
            <a:tailEnd/>
          </a:ln>
        </p:spPr>
        <p:txBody>
          <a:bodyPr>
            <a:spAutoFit/>
          </a:bodyPr>
          <a:lstStyle/>
          <a:p>
            <a:pPr algn="ctr"/>
            <a:r>
              <a:rPr lang="es-PA" sz="1700" b="1"/>
              <a:t>TOTAL</a:t>
            </a:r>
          </a:p>
        </p:txBody>
      </p:sp>
      <p:sp>
        <p:nvSpPr>
          <p:cNvPr id="18437" name="5 CuadroTexto"/>
          <p:cNvSpPr txBox="1">
            <a:spLocks noChangeArrowheads="1"/>
          </p:cNvSpPr>
          <p:nvPr/>
        </p:nvSpPr>
        <p:spPr bwMode="auto">
          <a:xfrm>
            <a:off x="7885113" y="1938338"/>
            <a:ext cx="863600" cy="338137"/>
          </a:xfrm>
          <a:prstGeom prst="rect">
            <a:avLst/>
          </a:prstGeom>
          <a:noFill/>
          <a:ln w="9525">
            <a:noFill/>
            <a:miter lim="800000"/>
            <a:headEnd/>
            <a:tailEnd/>
          </a:ln>
        </p:spPr>
        <p:txBody>
          <a:bodyPr>
            <a:spAutoFit/>
          </a:bodyPr>
          <a:lstStyle/>
          <a:p>
            <a:r>
              <a:rPr lang="es-PA" sz="1600" b="1"/>
              <a:t>=</a:t>
            </a:r>
            <a:r>
              <a:rPr lang="es-PA" sz="1600"/>
              <a:t>   </a:t>
            </a:r>
            <a:r>
              <a:rPr lang="es-PA" sz="1600" b="1" u="sng"/>
              <a:t>102</a:t>
            </a:r>
          </a:p>
        </p:txBody>
      </p:sp>
      <p:sp>
        <p:nvSpPr>
          <p:cNvPr id="18438" name="6 CuadroTexto"/>
          <p:cNvSpPr txBox="1">
            <a:spLocks noChangeArrowheads="1"/>
          </p:cNvSpPr>
          <p:nvPr/>
        </p:nvSpPr>
        <p:spPr bwMode="auto">
          <a:xfrm>
            <a:off x="7826375" y="2298700"/>
            <a:ext cx="1031875" cy="338138"/>
          </a:xfrm>
          <a:prstGeom prst="rect">
            <a:avLst/>
          </a:prstGeom>
          <a:noFill/>
          <a:ln w="9525">
            <a:noFill/>
            <a:miter lim="800000"/>
            <a:headEnd/>
            <a:tailEnd/>
          </a:ln>
        </p:spPr>
        <p:txBody>
          <a:bodyPr>
            <a:spAutoFit/>
          </a:bodyPr>
          <a:lstStyle/>
          <a:p>
            <a:r>
              <a:rPr lang="es-PA" sz="1600" b="1"/>
              <a:t>  =   </a:t>
            </a:r>
            <a:r>
              <a:rPr lang="es-PA" sz="1600" b="1" u="sng"/>
              <a:t>115</a:t>
            </a:r>
          </a:p>
        </p:txBody>
      </p:sp>
    </p:spTree>
    <p:extLst>
      <p:ext uri="{BB962C8B-B14F-4D97-AF65-F5344CB8AC3E}">
        <p14:creationId xmlns="" xmlns:p14="http://schemas.microsoft.com/office/powerpoint/2010/main" val="23766613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a"/>
          <p:cNvGraphicFramePr>
            <a:graphicFrameLocks noGrp="1"/>
          </p:cNvGraphicFramePr>
          <p:nvPr>
            <p:extLst>
              <p:ext uri="{D42A27DB-BD31-4B8C-83A1-F6EECF244321}">
                <p14:modId xmlns="" xmlns:p14="http://schemas.microsoft.com/office/powerpoint/2010/main" val="877232604"/>
              </p:ext>
            </p:extLst>
          </p:nvPr>
        </p:nvGraphicFramePr>
        <p:xfrm>
          <a:off x="755812" y="1453117"/>
          <a:ext cx="7954031" cy="5208598"/>
        </p:xfrm>
        <a:graphic>
          <a:graphicData uri="http://schemas.openxmlformats.org/drawingml/2006/table">
            <a:tbl>
              <a:tblPr/>
              <a:tblGrid>
                <a:gridCol w="1911257"/>
                <a:gridCol w="1007129"/>
                <a:gridCol w="1007129"/>
                <a:gridCol w="1007129"/>
                <a:gridCol w="1007129"/>
                <a:gridCol w="1007129"/>
                <a:gridCol w="1007129"/>
              </a:tblGrid>
              <a:tr h="260219">
                <a:tc rowSpan="2">
                  <a:txBody>
                    <a:bodyPr/>
                    <a:lstStyle/>
                    <a:p>
                      <a:pPr algn="ctr" fontAlgn="ctr"/>
                      <a:r>
                        <a:rPr lang="es-PA" sz="1400" b="0" i="0" u="none" strike="noStrike" dirty="0">
                          <a:latin typeface="Arial" pitchFamily="34" charset="0"/>
                          <a:cs typeface="Arial" pitchFamily="34" charset="0"/>
                        </a:rPr>
                        <a:t>Región de Salud</a:t>
                      </a:r>
                    </a:p>
                  </a:txBody>
                  <a:tcPr marL="6952" marR="6952" marT="6952" marB="0" anchor="ctr">
                    <a:lnL>
                      <a:noFill/>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99"/>
                    </a:solidFill>
                  </a:tcPr>
                </a:tc>
                <a:tc gridSpan="2">
                  <a:txBody>
                    <a:bodyPr/>
                    <a:lstStyle/>
                    <a:p>
                      <a:pPr algn="ctr" fontAlgn="b"/>
                      <a:r>
                        <a:rPr lang="es-PA" sz="1400" b="0" i="0" u="none" strike="noStrike">
                          <a:latin typeface="Arial" pitchFamily="34" charset="0"/>
                          <a:cs typeface="Arial" pitchFamily="34" charset="0"/>
                        </a:rPr>
                        <a:t>Médicos</a:t>
                      </a:r>
                    </a:p>
                  </a:txBody>
                  <a:tcPr marL="6952" marR="6952" marT="69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hMerge="1">
                  <a:txBody>
                    <a:bodyPr/>
                    <a:lstStyle/>
                    <a:p>
                      <a:endParaRPr lang="es-PA"/>
                    </a:p>
                  </a:txBody>
                  <a:tcPr/>
                </a:tc>
                <a:tc gridSpan="2">
                  <a:txBody>
                    <a:bodyPr/>
                    <a:lstStyle/>
                    <a:p>
                      <a:pPr algn="ctr" fontAlgn="b"/>
                      <a:r>
                        <a:rPr lang="es-PA" sz="1400" b="0" i="0" u="none" strike="noStrike">
                          <a:latin typeface="Arial" pitchFamily="34" charset="0"/>
                          <a:cs typeface="Arial" pitchFamily="34" charset="0"/>
                        </a:rPr>
                        <a:t>Odontólogos</a:t>
                      </a:r>
                    </a:p>
                  </a:txBody>
                  <a:tcPr marL="6952" marR="6952" marT="69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hMerge="1">
                  <a:txBody>
                    <a:bodyPr/>
                    <a:lstStyle/>
                    <a:p>
                      <a:endParaRPr lang="es-PA"/>
                    </a:p>
                  </a:txBody>
                  <a:tcPr/>
                </a:tc>
                <a:tc gridSpan="2">
                  <a:txBody>
                    <a:bodyPr/>
                    <a:lstStyle/>
                    <a:p>
                      <a:pPr algn="ctr" fontAlgn="b"/>
                      <a:r>
                        <a:rPr lang="es-PA" sz="1400" b="0" i="0" u="none" strike="noStrike">
                          <a:latin typeface="Arial" pitchFamily="34" charset="0"/>
                          <a:cs typeface="Arial" pitchFamily="34" charset="0"/>
                        </a:rPr>
                        <a:t>Enfermeras</a:t>
                      </a:r>
                    </a:p>
                  </a:txBody>
                  <a:tcPr marL="6952" marR="6952" marT="6952" marB="0" anchor="b">
                    <a:lnL w="6350" cap="flat" cmpd="sng"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hMerge="1">
                  <a:txBody>
                    <a:bodyPr/>
                    <a:lstStyle/>
                    <a:p>
                      <a:endParaRPr lang="es-PA"/>
                    </a:p>
                  </a:txBody>
                  <a:tcPr/>
                </a:tc>
              </a:tr>
              <a:tr h="313998">
                <a:tc vMerge="1">
                  <a:txBody>
                    <a:bodyPr/>
                    <a:lstStyle/>
                    <a:p>
                      <a:endParaRPr lang="es-PA"/>
                    </a:p>
                  </a:txBody>
                  <a:tcPr/>
                </a:tc>
                <a:tc>
                  <a:txBody>
                    <a:bodyPr/>
                    <a:lstStyle/>
                    <a:p>
                      <a:pPr algn="ctr" fontAlgn="ctr"/>
                      <a:r>
                        <a:rPr lang="es-PA" sz="1400" b="0" i="0" u="none" strike="noStrike" dirty="0">
                          <a:latin typeface="Arial" pitchFamily="34" charset="0"/>
                          <a:cs typeface="Arial" pitchFamily="34" charset="0"/>
                        </a:rPr>
                        <a:t>Número</a:t>
                      </a:r>
                    </a:p>
                  </a:txBody>
                  <a:tcPr marL="6952" marR="6952" marT="69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99"/>
                    </a:solidFill>
                  </a:tcPr>
                </a:tc>
                <a:tc>
                  <a:txBody>
                    <a:bodyPr/>
                    <a:lstStyle/>
                    <a:p>
                      <a:pPr algn="ctr" fontAlgn="ctr"/>
                      <a:r>
                        <a:rPr lang="es-PA" sz="1400" b="0" i="0" u="none" strike="noStrike" dirty="0">
                          <a:latin typeface="Arial" pitchFamily="34" charset="0"/>
                          <a:cs typeface="Arial" pitchFamily="34" charset="0"/>
                        </a:rPr>
                        <a:t>Médicos /Habitantes 1/</a:t>
                      </a:r>
                    </a:p>
                  </a:txBody>
                  <a:tcPr marL="6952" marR="6952" marT="69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99"/>
                    </a:solidFill>
                  </a:tcPr>
                </a:tc>
                <a:tc>
                  <a:txBody>
                    <a:bodyPr/>
                    <a:lstStyle/>
                    <a:p>
                      <a:pPr algn="ctr" fontAlgn="ctr"/>
                      <a:r>
                        <a:rPr lang="es-PA" sz="1400" b="0" i="0" u="none" strike="noStrike" dirty="0">
                          <a:latin typeface="Arial" pitchFamily="34" charset="0"/>
                          <a:cs typeface="Arial" pitchFamily="34" charset="0"/>
                        </a:rPr>
                        <a:t>Número</a:t>
                      </a:r>
                    </a:p>
                  </a:txBody>
                  <a:tcPr marL="6952" marR="6952" marT="69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99"/>
                    </a:solidFill>
                  </a:tcPr>
                </a:tc>
                <a:tc>
                  <a:txBody>
                    <a:bodyPr/>
                    <a:lstStyle/>
                    <a:p>
                      <a:pPr algn="ctr" fontAlgn="ctr"/>
                      <a:r>
                        <a:rPr lang="es-PA" sz="1400" b="0" i="0" u="none" strike="noStrike">
                          <a:latin typeface="Arial" pitchFamily="34" charset="0"/>
                          <a:cs typeface="Arial" pitchFamily="34" charset="0"/>
                        </a:rPr>
                        <a:t>Odontologos/Habitantes 1/</a:t>
                      </a:r>
                    </a:p>
                  </a:txBody>
                  <a:tcPr marL="6952" marR="6952" marT="69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99"/>
                    </a:solidFill>
                  </a:tcPr>
                </a:tc>
                <a:tc>
                  <a:txBody>
                    <a:bodyPr/>
                    <a:lstStyle/>
                    <a:p>
                      <a:pPr algn="ctr" fontAlgn="ctr"/>
                      <a:r>
                        <a:rPr lang="es-PA" sz="1400" b="0" i="0" u="none" strike="noStrike" dirty="0">
                          <a:latin typeface="Arial" pitchFamily="34" charset="0"/>
                          <a:cs typeface="Arial" pitchFamily="34" charset="0"/>
                        </a:rPr>
                        <a:t>Número</a:t>
                      </a:r>
                    </a:p>
                  </a:txBody>
                  <a:tcPr marL="6952" marR="6952" marT="69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99"/>
                    </a:solidFill>
                  </a:tcPr>
                </a:tc>
                <a:tc>
                  <a:txBody>
                    <a:bodyPr/>
                    <a:lstStyle/>
                    <a:p>
                      <a:pPr algn="ctr" fontAlgn="ctr"/>
                      <a:r>
                        <a:rPr lang="es-PA" sz="1400" b="0" i="0" u="none" strike="noStrike" dirty="0">
                          <a:latin typeface="Arial" pitchFamily="34" charset="0"/>
                          <a:cs typeface="Arial" pitchFamily="34" charset="0"/>
                        </a:rPr>
                        <a:t>Enfermera /Habitantes 1/</a:t>
                      </a:r>
                    </a:p>
                  </a:txBody>
                  <a:tcPr marL="6952" marR="6952" marT="695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99"/>
                    </a:solidFill>
                  </a:tcPr>
                </a:tc>
              </a:tr>
              <a:tr h="268894">
                <a:tc>
                  <a:txBody>
                    <a:bodyPr/>
                    <a:lstStyle/>
                    <a:p>
                      <a:pPr algn="l" fontAlgn="b"/>
                      <a:r>
                        <a:rPr lang="es-PA" sz="1400" b="1" i="0" u="none" strike="noStrike" dirty="0">
                          <a:solidFill>
                            <a:srgbClr val="000000"/>
                          </a:solidFill>
                          <a:latin typeface="Arial" pitchFamily="34" charset="0"/>
                          <a:cs typeface="Arial" pitchFamily="34" charset="0"/>
                        </a:rPr>
                        <a:t>         Total</a:t>
                      </a:r>
                    </a:p>
                  </a:txBody>
                  <a:tcPr marL="6952" marR="6952" marT="6952" marB="0" anchor="b">
                    <a:lnL>
                      <a:noFill/>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r" fontAlgn="b"/>
                      <a:r>
                        <a:rPr lang="es-PA" sz="1400" b="1" i="0" u="none" strike="noStrike">
                          <a:solidFill>
                            <a:srgbClr val="000000"/>
                          </a:solidFill>
                          <a:latin typeface="Arial" pitchFamily="34" charset="0"/>
                          <a:cs typeface="Arial" pitchFamily="34" charset="0"/>
                        </a:rPr>
                        <a:t>5551</a:t>
                      </a:r>
                    </a:p>
                  </a:txBody>
                  <a:tcPr marL="6952" marR="6952" marT="69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r" fontAlgn="b"/>
                      <a:r>
                        <a:rPr lang="es-PA" sz="1400" b="1" i="0" u="none" strike="noStrike">
                          <a:solidFill>
                            <a:srgbClr val="000000"/>
                          </a:solidFill>
                          <a:latin typeface="Arial" pitchFamily="34" charset="0"/>
                          <a:cs typeface="Arial" pitchFamily="34" charset="0"/>
                        </a:rPr>
                        <a:t>14.9</a:t>
                      </a:r>
                    </a:p>
                  </a:txBody>
                  <a:tcPr marL="6952" marR="6952" marT="69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r" fontAlgn="b"/>
                      <a:r>
                        <a:rPr lang="es-PA" sz="1400" b="1" i="0" u="none" strike="noStrike">
                          <a:solidFill>
                            <a:srgbClr val="000000"/>
                          </a:solidFill>
                          <a:latin typeface="Arial" pitchFamily="34" charset="0"/>
                          <a:cs typeface="Arial" pitchFamily="34" charset="0"/>
                        </a:rPr>
                        <a:t>1114</a:t>
                      </a:r>
                    </a:p>
                  </a:txBody>
                  <a:tcPr marL="6952" marR="6952" marT="69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r" fontAlgn="b"/>
                      <a:r>
                        <a:rPr lang="es-PA" sz="1400" b="1" i="0" u="none" strike="noStrike" dirty="0">
                          <a:solidFill>
                            <a:srgbClr val="000000"/>
                          </a:solidFill>
                          <a:latin typeface="Arial" pitchFamily="34" charset="0"/>
                          <a:cs typeface="Arial" pitchFamily="34" charset="0"/>
                        </a:rPr>
                        <a:t>3.0</a:t>
                      </a:r>
                    </a:p>
                  </a:txBody>
                  <a:tcPr marL="6952" marR="6952" marT="69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r" fontAlgn="b"/>
                      <a:r>
                        <a:rPr lang="es-PA" sz="1400" b="1" i="0" u="none" strike="noStrike" dirty="0">
                          <a:solidFill>
                            <a:srgbClr val="000000"/>
                          </a:solidFill>
                          <a:latin typeface="Arial" pitchFamily="34" charset="0"/>
                          <a:cs typeface="Arial" pitchFamily="34" charset="0"/>
                        </a:rPr>
                        <a:t>4744</a:t>
                      </a:r>
                    </a:p>
                  </a:txBody>
                  <a:tcPr marL="6952" marR="6952" marT="69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r" fontAlgn="b"/>
                      <a:r>
                        <a:rPr lang="es-PA" sz="1400" b="1" i="0" u="none" strike="noStrike" dirty="0">
                          <a:solidFill>
                            <a:srgbClr val="000000"/>
                          </a:solidFill>
                          <a:latin typeface="Arial" pitchFamily="34" charset="0"/>
                          <a:cs typeface="Arial" pitchFamily="34" charset="0"/>
                        </a:rPr>
                        <a:t>12.7</a:t>
                      </a:r>
                    </a:p>
                  </a:txBody>
                  <a:tcPr marL="6952" marR="6952" marT="6952" marB="0" anchor="b">
                    <a:lnL w="6350" cap="flat" cmpd="sng"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a:noFill/>
                    </a:lnB>
                  </a:tcPr>
                </a:tc>
              </a:tr>
              <a:tr h="350953">
                <a:tc>
                  <a:txBody>
                    <a:bodyPr/>
                    <a:lstStyle/>
                    <a:p>
                      <a:pPr algn="l" fontAlgn="b"/>
                      <a:r>
                        <a:rPr lang="es-PA" sz="1400" b="0" i="0" u="none" strike="noStrike" dirty="0">
                          <a:solidFill>
                            <a:srgbClr val="000000"/>
                          </a:solidFill>
                          <a:latin typeface="Arial" pitchFamily="34" charset="0"/>
                          <a:cs typeface="Arial" pitchFamily="34" charset="0"/>
                        </a:rPr>
                        <a:t>Bocas del </a:t>
                      </a:r>
                      <a:r>
                        <a:rPr lang="es-PA" sz="1400" b="0" i="0" u="none" strike="noStrike" dirty="0" smtClean="0">
                          <a:solidFill>
                            <a:srgbClr val="000000"/>
                          </a:solidFill>
                          <a:latin typeface="Arial" pitchFamily="34" charset="0"/>
                          <a:cs typeface="Arial" pitchFamily="34" charset="0"/>
                        </a:rPr>
                        <a:t>Toro</a:t>
                      </a:r>
                      <a:endParaRPr lang="es-PA" sz="1400" b="0" i="0" u="none" strike="noStrike" dirty="0">
                        <a:solidFill>
                          <a:srgbClr val="000000"/>
                        </a:solidFill>
                        <a:latin typeface="Arial" pitchFamily="34" charset="0"/>
                        <a:cs typeface="Arial" pitchFamily="34" charset="0"/>
                      </a:endParaRPr>
                    </a:p>
                  </a:txBody>
                  <a:tcPr marL="6952" marR="6952" marT="695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PA" sz="1400" b="0" i="0" u="none" strike="noStrike">
                          <a:solidFill>
                            <a:srgbClr val="000000"/>
                          </a:solidFill>
                          <a:latin typeface="Arial" pitchFamily="34" charset="0"/>
                          <a:cs typeface="Arial" pitchFamily="34" charset="0"/>
                        </a:rPr>
                        <a:t>98</a:t>
                      </a:r>
                    </a:p>
                  </a:txBody>
                  <a:tcPr marL="6952" marR="6952" marT="69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PA" sz="1400" b="0" i="0" u="none" strike="noStrike">
                          <a:solidFill>
                            <a:srgbClr val="000000"/>
                          </a:solidFill>
                          <a:latin typeface="Arial" pitchFamily="34" charset="0"/>
                          <a:cs typeface="Arial" pitchFamily="34" charset="0"/>
                        </a:rPr>
                        <a:t>7.1</a:t>
                      </a:r>
                    </a:p>
                  </a:txBody>
                  <a:tcPr marL="6952" marR="6952" marT="69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PA" sz="1400" b="0" i="0" u="none" strike="noStrike">
                          <a:solidFill>
                            <a:srgbClr val="000000"/>
                          </a:solidFill>
                          <a:latin typeface="Arial" pitchFamily="34" charset="0"/>
                          <a:cs typeface="Arial" pitchFamily="34" charset="0"/>
                        </a:rPr>
                        <a:t>26</a:t>
                      </a:r>
                    </a:p>
                  </a:txBody>
                  <a:tcPr marL="6952" marR="6952" marT="69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PA" sz="1400" b="0" i="0" u="none" strike="noStrike">
                          <a:solidFill>
                            <a:srgbClr val="000000"/>
                          </a:solidFill>
                          <a:latin typeface="Arial" pitchFamily="34" charset="0"/>
                          <a:cs typeface="Arial" pitchFamily="34" charset="0"/>
                        </a:rPr>
                        <a:t>1.9</a:t>
                      </a:r>
                    </a:p>
                  </a:txBody>
                  <a:tcPr marL="6952" marR="6952" marT="69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PA" sz="1400" b="0" i="0" u="none" strike="noStrike" dirty="0">
                          <a:solidFill>
                            <a:srgbClr val="000000"/>
                          </a:solidFill>
                          <a:latin typeface="Arial" pitchFamily="34" charset="0"/>
                          <a:cs typeface="Arial" pitchFamily="34" charset="0"/>
                        </a:rPr>
                        <a:t>140</a:t>
                      </a:r>
                    </a:p>
                  </a:txBody>
                  <a:tcPr marL="6952" marR="6952" marT="69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PA" sz="1400" b="0" i="0" u="none" strike="noStrike" dirty="0">
                          <a:solidFill>
                            <a:srgbClr val="000000"/>
                          </a:solidFill>
                          <a:latin typeface="Arial" pitchFamily="34" charset="0"/>
                          <a:cs typeface="Arial" pitchFamily="34" charset="0"/>
                        </a:rPr>
                        <a:t>10.1</a:t>
                      </a:r>
                    </a:p>
                  </a:txBody>
                  <a:tcPr marL="6952" marR="6952" marT="6952" marB="0" anchor="b">
                    <a:lnL w="6350" cap="flat" cmpd="sng" algn="ctr">
                      <a:solidFill>
                        <a:srgbClr val="000000"/>
                      </a:solidFill>
                      <a:prstDash val="solid"/>
                      <a:round/>
                      <a:headEnd type="none" w="med" len="med"/>
                      <a:tailEnd type="none" w="med" len="med"/>
                    </a:lnL>
                    <a:lnR>
                      <a:noFill/>
                    </a:lnR>
                    <a:lnT>
                      <a:noFill/>
                    </a:lnT>
                    <a:lnB>
                      <a:noFill/>
                    </a:lnB>
                  </a:tcPr>
                </a:tc>
              </a:tr>
              <a:tr h="312263">
                <a:tc>
                  <a:txBody>
                    <a:bodyPr/>
                    <a:lstStyle/>
                    <a:p>
                      <a:pPr algn="l" fontAlgn="b"/>
                      <a:r>
                        <a:rPr lang="es-PA" sz="1400" b="0" i="0" u="none" strike="noStrike" dirty="0" smtClean="0">
                          <a:solidFill>
                            <a:srgbClr val="000000"/>
                          </a:solidFill>
                          <a:latin typeface="Arial" pitchFamily="34" charset="0"/>
                          <a:cs typeface="Arial" pitchFamily="34" charset="0"/>
                        </a:rPr>
                        <a:t>Coclé</a:t>
                      </a:r>
                      <a:endParaRPr lang="es-PA" sz="1400" b="0" i="0" u="none" strike="noStrike" dirty="0">
                        <a:solidFill>
                          <a:srgbClr val="000000"/>
                        </a:solidFill>
                        <a:latin typeface="Arial" pitchFamily="34" charset="0"/>
                        <a:cs typeface="Arial" pitchFamily="34" charset="0"/>
                      </a:endParaRPr>
                    </a:p>
                  </a:txBody>
                  <a:tcPr marL="6952" marR="6952" marT="695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PA" sz="1400" b="0" i="0" u="none" strike="noStrike">
                          <a:solidFill>
                            <a:srgbClr val="000000"/>
                          </a:solidFill>
                          <a:latin typeface="Arial" pitchFamily="34" charset="0"/>
                          <a:cs typeface="Arial" pitchFamily="34" charset="0"/>
                        </a:rPr>
                        <a:t>236</a:t>
                      </a:r>
                    </a:p>
                  </a:txBody>
                  <a:tcPr marL="6952" marR="6952" marT="69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PA" sz="1400" b="0" i="0" u="none" strike="noStrike">
                          <a:solidFill>
                            <a:srgbClr val="000000"/>
                          </a:solidFill>
                          <a:latin typeface="Arial" pitchFamily="34" charset="0"/>
                          <a:cs typeface="Arial" pitchFamily="34" charset="0"/>
                        </a:rPr>
                        <a:t>9.5</a:t>
                      </a:r>
                    </a:p>
                  </a:txBody>
                  <a:tcPr marL="6952" marR="6952" marT="69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PA" sz="1400" b="0" i="0" u="none" strike="noStrike">
                          <a:solidFill>
                            <a:srgbClr val="000000"/>
                          </a:solidFill>
                          <a:latin typeface="Arial" pitchFamily="34" charset="0"/>
                          <a:cs typeface="Arial" pitchFamily="34" charset="0"/>
                        </a:rPr>
                        <a:t>74</a:t>
                      </a:r>
                    </a:p>
                  </a:txBody>
                  <a:tcPr marL="6952" marR="6952" marT="69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PA" sz="1400" b="0" i="0" u="none" strike="noStrike">
                          <a:solidFill>
                            <a:srgbClr val="000000"/>
                          </a:solidFill>
                          <a:latin typeface="Arial" pitchFamily="34" charset="0"/>
                          <a:cs typeface="Arial" pitchFamily="34" charset="0"/>
                        </a:rPr>
                        <a:t>3.0</a:t>
                      </a:r>
                    </a:p>
                  </a:txBody>
                  <a:tcPr marL="6952" marR="6952" marT="69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PA" sz="1400" b="0" i="0" u="none" strike="noStrike" dirty="0">
                          <a:solidFill>
                            <a:srgbClr val="000000"/>
                          </a:solidFill>
                          <a:latin typeface="Arial" pitchFamily="34" charset="0"/>
                          <a:cs typeface="Arial" pitchFamily="34" charset="0"/>
                        </a:rPr>
                        <a:t>284</a:t>
                      </a:r>
                    </a:p>
                  </a:txBody>
                  <a:tcPr marL="6952" marR="6952" marT="69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PA" sz="1400" b="0" i="0" u="none" strike="noStrike" dirty="0">
                          <a:solidFill>
                            <a:srgbClr val="000000"/>
                          </a:solidFill>
                          <a:latin typeface="Arial" pitchFamily="34" charset="0"/>
                          <a:cs typeface="Arial" pitchFamily="34" charset="0"/>
                        </a:rPr>
                        <a:t>11.5</a:t>
                      </a:r>
                    </a:p>
                  </a:txBody>
                  <a:tcPr marL="6952" marR="6952" marT="6952" marB="0" anchor="b">
                    <a:lnL w="6350" cap="flat" cmpd="sng" algn="ctr">
                      <a:solidFill>
                        <a:srgbClr val="000000"/>
                      </a:solidFill>
                      <a:prstDash val="solid"/>
                      <a:round/>
                      <a:headEnd type="none" w="med" len="med"/>
                      <a:tailEnd type="none" w="med" len="med"/>
                    </a:lnL>
                    <a:lnR>
                      <a:noFill/>
                    </a:lnR>
                    <a:lnT>
                      <a:noFill/>
                    </a:lnT>
                    <a:lnB>
                      <a:noFill/>
                    </a:lnB>
                  </a:tcPr>
                </a:tc>
              </a:tr>
              <a:tr h="312263">
                <a:tc>
                  <a:txBody>
                    <a:bodyPr/>
                    <a:lstStyle/>
                    <a:p>
                      <a:pPr algn="l" fontAlgn="b"/>
                      <a:r>
                        <a:rPr lang="es-PA" sz="1400" b="0" i="0" u="none" strike="noStrike" dirty="0" smtClean="0">
                          <a:solidFill>
                            <a:srgbClr val="000000"/>
                          </a:solidFill>
                          <a:latin typeface="Arial" pitchFamily="34" charset="0"/>
                          <a:cs typeface="Arial" pitchFamily="34" charset="0"/>
                        </a:rPr>
                        <a:t>Colón</a:t>
                      </a:r>
                      <a:endParaRPr lang="es-PA" sz="1400" b="0" i="0" u="none" strike="noStrike" dirty="0">
                        <a:solidFill>
                          <a:srgbClr val="000000"/>
                        </a:solidFill>
                        <a:latin typeface="Arial" pitchFamily="34" charset="0"/>
                        <a:cs typeface="Arial" pitchFamily="34" charset="0"/>
                      </a:endParaRPr>
                    </a:p>
                  </a:txBody>
                  <a:tcPr marL="6952" marR="6952" marT="695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PA" sz="1400" b="0" i="0" u="none" strike="noStrike">
                          <a:solidFill>
                            <a:srgbClr val="000000"/>
                          </a:solidFill>
                          <a:latin typeface="Arial" pitchFamily="34" charset="0"/>
                          <a:cs typeface="Arial" pitchFamily="34" charset="0"/>
                        </a:rPr>
                        <a:t>196</a:t>
                      </a:r>
                    </a:p>
                  </a:txBody>
                  <a:tcPr marL="6952" marR="6952" marT="69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PA" sz="1400" b="0" i="0" u="none" strike="noStrike" dirty="0">
                          <a:solidFill>
                            <a:srgbClr val="000000"/>
                          </a:solidFill>
                          <a:latin typeface="Arial" pitchFamily="34" charset="0"/>
                          <a:cs typeface="Arial" pitchFamily="34" charset="0"/>
                        </a:rPr>
                        <a:t>7.6</a:t>
                      </a:r>
                    </a:p>
                  </a:txBody>
                  <a:tcPr marL="6952" marR="6952" marT="69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PA" sz="1400" b="0" i="0" u="none" strike="noStrike">
                          <a:solidFill>
                            <a:srgbClr val="000000"/>
                          </a:solidFill>
                          <a:latin typeface="Arial" pitchFamily="34" charset="0"/>
                          <a:cs typeface="Arial" pitchFamily="34" charset="0"/>
                        </a:rPr>
                        <a:t>39</a:t>
                      </a:r>
                    </a:p>
                  </a:txBody>
                  <a:tcPr marL="6952" marR="6952" marT="69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PA" sz="1400" b="0" i="0" u="none" strike="noStrike">
                          <a:solidFill>
                            <a:srgbClr val="000000"/>
                          </a:solidFill>
                          <a:latin typeface="Arial" pitchFamily="34" charset="0"/>
                          <a:cs typeface="Arial" pitchFamily="34" charset="0"/>
                        </a:rPr>
                        <a:t>1.5</a:t>
                      </a:r>
                    </a:p>
                  </a:txBody>
                  <a:tcPr marL="6952" marR="6952" marT="69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PA" sz="1400" b="0" i="0" u="none" strike="noStrike" dirty="0">
                          <a:solidFill>
                            <a:srgbClr val="000000"/>
                          </a:solidFill>
                          <a:latin typeface="Arial" pitchFamily="34" charset="0"/>
                          <a:cs typeface="Arial" pitchFamily="34" charset="0"/>
                        </a:rPr>
                        <a:t>221</a:t>
                      </a:r>
                    </a:p>
                  </a:txBody>
                  <a:tcPr marL="6952" marR="6952" marT="69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PA" sz="1400" b="0" i="0" u="none" strike="noStrike" dirty="0">
                          <a:solidFill>
                            <a:srgbClr val="000000"/>
                          </a:solidFill>
                          <a:latin typeface="Arial" pitchFamily="34" charset="0"/>
                          <a:cs typeface="Arial" pitchFamily="34" charset="0"/>
                        </a:rPr>
                        <a:t>8.5</a:t>
                      </a:r>
                    </a:p>
                  </a:txBody>
                  <a:tcPr marL="6952" marR="6952" marT="6952" marB="0" anchor="b">
                    <a:lnL w="6350" cap="flat" cmpd="sng" algn="ctr">
                      <a:solidFill>
                        <a:srgbClr val="000000"/>
                      </a:solidFill>
                      <a:prstDash val="solid"/>
                      <a:round/>
                      <a:headEnd type="none" w="med" len="med"/>
                      <a:tailEnd type="none" w="med" len="med"/>
                    </a:lnL>
                    <a:lnR>
                      <a:noFill/>
                    </a:lnR>
                    <a:lnT>
                      <a:noFill/>
                    </a:lnT>
                    <a:lnB>
                      <a:noFill/>
                    </a:lnB>
                  </a:tcPr>
                </a:tc>
              </a:tr>
              <a:tr h="350953">
                <a:tc>
                  <a:txBody>
                    <a:bodyPr/>
                    <a:lstStyle/>
                    <a:p>
                      <a:pPr algn="l" fontAlgn="b"/>
                      <a:r>
                        <a:rPr lang="es-PA" sz="1400" b="0" i="0" u="none" strike="noStrike" dirty="0" smtClean="0">
                          <a:solidFill>
                            <a:srgbClr val="000000"/>
                          </a:solidFill>
                          <a:latin typeface="Arial" pitchFamily="34" charset="0"/>
                          <a:cs typeface="Arial" pitchFamily="34" charset="0"/>
                        </a:rPr>
                        <a:t>Chiriquí</a:t>
                      </a:r>
                      <a:endParaRPr lang="es-PA" sz="1400" b="0" i="0" u="none" strike="noStrike" dirty="0">
                        <a:solidFill>
                          <a:srgbClr val="000000"/>
                        </a:solidFill>
                        <a:latin typeface="Arial" pitchFamily="34" charset="0"/>
                        <a:cs typeface="Arial" pitchFamily="34" charset="0"/>
                      </a:endParaRPr>
                    </a:p>
                  </a:txBody>
                  <a:tcPr marL="6952" marR="6952" marT="695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PA" sz="1400" b="0" i="0" u="none" strike="noStrike">
                          <a:solidFill>
                            <a:srgbClr val="000000"/>
                          </a:solidFill>
                          <a:latin typeface="Arial" pitchFamily="34" charset="0"/>
                          <a:cs typeface="Arial" pitchFamily="34" charset="0"/>
                        </a:rPr>
                        <a:t>573</a:t>
                      </a:r>
                    </a:p>
                  </a:txBody>
                  <a:tcPr marL="6952" marR="6952" marT="69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PA" sz="1400" b="0" i="0" u="none" strike="noStrike">
                          <a:solidFill>
                            <a:srgbClr val="000000"/>
                          </a:solidFill>
                          <a:latin typeface="Arial" pitchFamily="34" charset="0"/>
                          <a:cs typeface="Arial" pitchFamily="34" charset="0"/>
                        </a:rPr>
                        <a:t>13.1</a:t>
                      </a:r>
                    </a:p>
                  </a:txBody>
                  <a:tcPr marL="6952" marR="6952" marT="69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PA" sz="1400" b="0" i="0" u="none" strike="noStrike" dirty="0">
                          <a:solidFill>
                            <a:srgbClr val="000000"/>
                          </a:solidFill>
                          <a:latin typeface="Arial" pitchFamily="34" charset="0"/>
                          <a:cs typeface="Arial" pitchFamily="34" charset="0"/>
                        </a:rPr>
                        <a:t>98</a:t>
                      </a:r>
                    </a:p>
                  </a:txBody>
                  <a:tcPr marL="6952" marR="6952" marT="69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PA" sz="1400" b="0" i="0" u="none" strike="noStrike">
                          <a:solidFill>
                            <a:srgbClr val="000000"/>
                          </a:solidFill>
                          <a:latin typeface="Arial" pitchFamily="34" charset="0"/>
                          <a:cs typeface="Arial" pitchFamily="34" charset="0"/>
                        </a:rPr>
                        <a:t>2.2</a:t>
                      </a:r>
                    </a:p>
                  </a:txBody>
                  <a:tcPr marL="6952" marR="6952" marT="69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PA" sz="1400" b="0" i="0" u="none" strike="noStrike">
                          <a:solidFill>
                            <a:srgbClr val="000000"/>
                          </a:solidFill>
                          <a:latin typeface="Arial" pitchFamily="34" charset="0"/>
                          <a:cs typeface="Arial" pitchFamily="34" charset="0"/>
                        </a:rPr>
                        <a:t>621</a:t>
                      </a:r>
                    </a:p>
                  </a:txBody>
                  <a:tcPr marL="6952" marR="6952" marT="69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PA" sz="1400" b="0" i="0" u="none" strike="noStrike" dirty="0">
                          <a:solidFill>
                            <a:srgbClr val="000000"/>
                          </a:solidFill>
                          <a:latin typeface="Arial" pitchFamily="34" charset="0"/>
                          <a:cs typeface="Arial" pitchFamily="34" charset="0"/>
                        </a:rPr>
                        <a:t>14.1</a:t>
                      </a:r>
                    </a:p>
                  </a:txBody>
                  <a:tcPr marL="6952" marR="6952" marT="6952" marB="0" anchor="b">
                    <a:lnL w="6350" cap="flat" cmpd="sng" algn="ctr">
                      <a:solidFill>
                        <a:srgbClr val="000000"/>
                      </a:solidFill>
                      <a:prstDash val="solid"/>
                      <a:round/>
                      <a:headEnd type="none" w="med" len="med"/>
                      <a:tailEnd type="none" w="med" len="med"/>
                    </a:lnL>
                    <a:lnR>
                      <a:noFill/>
                    </a:lnR>
                    <a:lnT>
                      <a:noFill/>
                    </a:lnT>
                    <a:lnB>
                      <a:noFill/>
                    </a:lnB>
                  </a:tcPr>
                </a:tc>
              </a:tr>
              <a:tr h="350953">
                <a:tc>
                  <a:txBody>
                    <a:bodyPr/>
                    <a:lstStyle/>
                    <a:p>
                      <a:pPr algn="l" fontAlgn="b"/>
                      <a:r>
                        <a:rPr lang="es-PA" sz="1400" b="0" i="0" u="none" strike="noStrike" dirty="0" smtClean="0">
                          <a:solidFill>
                            <a:srgbClr val="000000"/>
                          </a:solidFill>
                          <a:latin typeface="Arial" pitchFamily="34" charset="0"/>
                          <a:cs typeface="Arial" pitchFamily="34" charset="0"/>
                        </a:rPr>
                        <a:t>Darién</a:t>
                      </a:r>
                      <a:endParaRPr lang="es-PA" sz="1400" b="0" i="0" u="none" strike="noStrike" dirty="0">
                        <a:solidFill>
                          <a:srgbClr val="000000"/>
                        </a:solidFill>
                        <a:latin typeface="Arial" pitchFamily="34" charset="0"/>
                        <a:cs typeface="Arial" pitchFamily="34" charset="0"/>
                      </a:endParaRPr>
                    </a:p>
                  </a:txBody>
                  <a:tcPr marL="6952" marR="6952" marT="695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PA" sz="1400" b="0" i="0" u="none" strike="noStrike">
                          <a:solidFill>
                            <a:srgbClr val="000000"/>
                          </a:solidFill>
                          <a:latin typeface="Arial" pitchFamily="34" charset="0"/>
                          <a:cs typeface="Arial" pitchFamily="34" charset="0"/>
                        </a:rPr>
                        <a:t>33</a:t>
                      </a:r>
                    </a:p>
                  </a:txBody>
                  <a:tcPr marL="6952" marR="6952" marT="69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PA" sz="1400" b="0" i="0" u="none" strike="noStrike">
                          <a:solidFill>
                            <a:srgbClr val="000000"/>
                          </a:solidFill>
                          <a:latin typeface="Arial" pitchFamily="34" charset="0"/>
                          <a:cs typeface="Arial" pitchFamily="34" charset="0"/>
                        </a:rPr>
                        <a:t>5.3</a:t>
                      </a:r>
                    </a:p>
                  </a:txBody>
                  <a:tcPr marL="6952" marR="6952" marT="69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PA" sz="1400" b="0" i="0" u="none" strike="noStrike">
                          <a:solidFill>
                            <a:srgbClr val="000000"/>
                          </a:solidFill>
                          <a:latin typeface="Arial" pitchFamily="34" charset="0"/>
                          <a:cs typeface="Arial" pitchFamily="34" charset="0"/>
                        </a:rPr>
                        <a:t>8</a:t>
                      </a:r>
                    </a:p>
                  </a:txBody>
                  <a:tcPr marL="6952" marR="6952" marT="69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PA" sz="1400" b="0" i="0" u="none" strike="noStrike">
                          <a:solidFill>
                            <a:srgbClr val="000000"/>
                          </a:solidFill>
                          <a:latin typeface="Arial" pitchFamily="34" charset="0"/>
                          <a:cs typeface="Arial" pitchFamily="34" charset="0"/>
                        </a:rPr>
                        <a:t>1.3</a:t>
                      </a:r>
                    </a:p>
                  </a:txBody>
                  <a:tcPr marL="6952" marR="6952" marT="69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PA" sz="1400" b="0" i="0" u="none" strike="noStrike">
                          <a:solidFill>
                            <a:srgbClr val="000000"/>
                          </a:solidFill>
                          <a:latin typeface="Arial" pitchFamily="34" charset="0"/>
                          <a:cs typeface="Arial" pitchFamily="34" charset="0"/>
                        </a:rPr>
                        <a:t>30</a:t>
                      </a:r>
                    </a:p>
                  </a:txBody>
                  <a:tcPr marL="6952" marR="6952" marT="69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PA" sz="1400" b="0" i="0" u="none" strike="noStrike" dirty="0">
                          <a:solidFill>
                            <a:srgbClr val="000000"/>
                          </a:solidFill>
                          <a:latin typeface="Arial" pitchFamily="34" charset="0"/>
                          <a:cs typeface="Arial" pitchFamily="34" charset="0"/>
                        </a:rPr>
                        <a:t>4.8</a:t>
                      </a:r>
                    </a:p>
                  </a:txBody>
                  <a:tcPr marL="6952" marR="6952" marT="6952" marB="0" anchor="b">
                    <a:lnL w="6350" cap="flat" cmpd="sng" algn="ctr">
                      <a:solidFill>
                        <a:srgbClr val="000000"/>
                      </a:solidFill>
                      <a:prstDash val="solid"/>
                      <a:round/>
                      <a:headEnd type="none" w="med" len="med"/>
                      <a:tailEnd type="none" w="med" len="med"/>
                    </a:lnL>
                    <a:lnR>
                      <a:noFill/>
                    </a:lnR>
                    <a:lnT>
                      <a:noFill/>
                    </a:lnT>
                    <a:lnB>
                      <a:noFill/>
                    </a:lnB>
                  </a:tcPr>
                </a:tc>
              </a:tr>
              <a:tr h="350953">
                <a:tc>
                  <a:txBody>
                    <a:bodyPr/>
                    <a:lstStyle/>
                    <a:p>
                      <a:pPr algn="l" fontAlgn="b"/>
                      <a:r>
                        <a:rPr lang="es-PA" sz="1400" b="0" i="0" u="none" strike="noStrike" dirty="0" smtClean="0">
                          <a:solidFill>
                            <a:srgbClr val="000000"/>
                          </a:solidFill>
                          <a:latin typeface="Arial" pitchFamily="34" charset="0"/>
                          <a:cs typeface="Arial" pitchFamily="34" charset="0"/>
                        </a:rPr>
                        <a:t>Herrera</a:t>
                      </a:r>
                      <a:endParaRPr lang="es-PA" sz="1400" b="0" i="0" u="none" strike="noStrike" dirty="0">
                        <a:solidFill>
                          <a:srgbClr val="000000"/>
                        </a:solidFill>
                        <a:latin typeface="Arial" pitchFamily="34" charset="0"/>
                        <a:cs typeface="Arial" pitchFamily="34" charset="0"/>
                      </a:endParaRPr>
                    </a:p>
                  </a:txBody>
                  <a:tcPr marL="6952" marR="6952" marT="695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PA" sz="1400" b="0" i="0" u="none" strike="noStrike">
                          <a:solidFill>
                            <a:srgbClr val="000000"/>
                          </a:solidFill>
                          <a:latin typeface="Arial" pitchFamily="34" charset="0"/>
                          <a:cs typeface="Arial" pitchFamily="34" charset="0"/>
                        </a:rPr>
                        <a:t>203</a:t>
                      </a:r>
                    </a:p>
                  </a:txBody>
                  <a:tcPr marL="6952" marR="6952" marT="69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PA" sz="1400" b="0" i="0" u="none" strike="noStrike">
                          <a:solidFill>
                            <a:srgbClr val="000000"/>
                          </a:solidFill>
                          <a:latin typeface="Arial" pitchFamily="34" charset="0"/>
                          <a:cs typeface="Arial" pitchFamily="34" charset="0"/>
                        </a:rPr>
                        <a:t>17.4</a:t>
                      </a:r>
                    </a:p>
                  </a:txBody>
                  <a:tcPr marL="6952" marR="6952" marT="69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PA" sz="1400" b="0" i="0" u="none" strike="noStrike">
                          <a:solidFill>
                            <a:srgbClr val="000000"/>
                          </a:solidFill>
                          <a:latin typeface="Arial" pitchFamily="34" charset="0"/>
                          <a:cs typeface="Arial" pitchFamily="34" charset="0"/>
                        </a:rPr>
                        <a:t>57</a:t>
                      </a:r>
                    </a:p>
                  </a:txBody>
                  <a:tcPr marL="6952" marR="6952" marT="69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PA" sz="1400" b="0" i="0" u="none" strike="noStrike" dirty="0">
                          <a:solidFill>
                            <a:srgbClr val="000000"/>
                          </a:solidFill>
                          <a:latin typeface="Arial" pitchFamily="34" charset="0"/>
                          <a:cs typeface="Arial" pitchFamily="34" charset="0"/>
                        </a:rPr>
                        <a:t>4.9</a:t>
                      </a:r>
                    </a:p>
                  </a:txBody>
                  <a:tcPr marL="6952" marR="6952" marT="69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PA" sz="1400" b="0" i="0" u="none" strike="noStrike">
                          <a:solidFill>
                            <a:srgbClr val="000000"/>
                          </a:solidFill>
                          <a:latin typeface="Arial" pitchFamily="34" charset="0"/>
                          <a:cs typeface="Arial" pitchFamily="34" charset="0"/>
                        </a:rPr>
                        <a:t>239</a:t>
                      </a:r>
                    </a:p>
                  </a:txBody>
                  <a:tcPr marL="6952" marR="6952" marT="69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PA" sz="1400" b="0" i="0" u="none" strike="noStrike" dirty="0">
                          <a:solidFill>
                            <a:srgbClr val="000000"/>
                          </a:solidFill>
                          <a:latin typeface="Arial" pitchFamily="34" charset="0"/>
                          <a:cs typeface="Arial" pitchFamily="34" charset="0"/>
                        </a:rPr>
                        <a:t>20.5</a:t>
                      </a:r>
                    </a:p>
                  </a:txBody>
                  <a:tcPr marL="6952" marR="6952" marT="6952" marB="0" anchor="b">
                    <a:lnL w="6350" cap="flat" cmpd="sng" algn="ctr">
                      <a:solidFill>
                        <a:srgbClr val="000000"/>
                      </a:solidFill>
                      <a:prstDash val="solid"/>
                      <a:round/>
                      <a:headEnd type="none" w="med" len="med"/>
                      <a:tailEnd type="none" w="med" len="med"/>
                    </a:lnL>
                    <a:lnR>
                      <a:noFill/>
                    </a:lnR>
                    <a:lnT>
                      <a:noFill/>
                    </a:lnT>
                    <a:lnB>
                      <a:noFill/>
                    </a:lnB>
                  </a:tcPr>
                </a:tc>
              </a:tr>
              <a:tr h="312263">
                <a:tc>
                  <a:txBody>
                    <a:bodyPr/>
                    <a:lstStyle/>
                    <a:p>
                      <a:pPr algn="l" fontAlgn="b"/>
                      <a:r>
                        <a:rPr lang="es-PA" sz="1400" b="0" i="0" u="none" strike="noStrike" dirty="0">
                          <a:solidFill>
                            <a:srgbClr val="000000"/>
                          </a:solidFill>
                          <a:latin typeface="Arial" pitchFamily="34" charset="0"/>
                          <a:cs typeface="Arial" pitchFamily="34" charset="0"/>
                        </a:rPr>
                        <a:t>Los </a:t>
                      </a:r>
                      <a:r>
                        <a:rPr lang="es-PA" sz="1400" b="0" i="0" u="none" strike="noStrike" dirty="0" smtClean="0">
                          <a:solidFill>
                            <a:srgbClr val="000000"/>
                          </a:solidFill>
                          <a:latin typeface="Arial" pitchFamily="34" charset="0"/>
                          <a:cs typeface="Arial" pitchFamily="34" charset="0"/>
                        </a:rPr>
                        <a:t>Santos</a:t>
                      </a:r>
                      <a:endParaRPr lang="es-PA" sz="1400" b="0" i="0" u="none" strike="noStrike" dirty="0">
                        <a:solidFill>
                          <a:srgbClr val="000000"/>
                        </a:solidFill>
                        <a:latin typeface="Arial" pitchFamily="34" charset="0"/>
                        <a:cs typeface="Arial" pitchFamily="34" charset="0"/>
                      </a:endParaRPr>
                    </a:p>
                  </a:txBody>
                  <a:tcPr marL="6952" marR="6952" marT="695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PA" sz="1400" b="0" i="0" u="none" strike="noStrike">
                          <a:solidFill>
                            <a:srgbClr val="000000"/>
                          </a:solidFill>
                          <a:latin typeface="Arial" pitchFamily="34" charset="0"/>
                          <a:cs typeface="Arial" pitchFamily="34" charset="0"/>
                        </a:rPr>
                        <a:t>181</a:t>
                      </a:r>
                    </a:p>
                  </a:txBody>
                  <a:tcPr marL="6952" marR="6952" marT="69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PA" sz="1400" b="0" i="0" u="none" strike="noStrike">
                          <a:solidFill>
                            <a:srgbClr val="000000"/>
                          </a:solidFill>
                          <a:latin typeface="Arial" pitchFamily="34" charset="0"/>
                          <a:cs typeface="Arial" pitchFamily="34" charset="0"/>
                        </a:rPr>
                        <a:t>19.2</a:t>
                      </a:r>
                    </a:p>
                  </a:txBody>
                  <a:tcPr marL="6952" marR="6952" marT="69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PA" sz="1400" b="0" i="0" u="none" strike="noStrike">
                          <a:solidFill>
                            <a:srgbClr val="000000"/>
                          </a:solidFill>
                          <a:latin typeface="Arial" pitchFamily="34" charset="0"/>
                          <a:cs typeface="Arial" pitchFamily="34" charset="0"/>
                        </a:rPr>
                        <a:t>50</a:t>
                      </a:r>
                    </a:p>
                  </a:txBody>
                  <a:tcPr marL="6952" marR="6952" marT="69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PA" sz="1400" b="0" i="0" u="none" strike="noStrike">
                          <a:solidFill>
                            <a:srgbClr val="000000"/>
                          </a:solidFill>
                          <a:latin typeface="Arial" pitchFamily="34" charset="0"/>
                          <a:cs typeface="Arial" pitchFamily="34" charset="0"/>
                        </a:rPr>
                        <a:t>5.3</a:t>
                      </a:r>
                    </a:p>
                  </a:txBody>
                  <a:tcPr marL="6952" marR="6952" marT="69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PA" sz="1400" b="0" i="0" u="none" strike="noStrike" dirty="0">
                          <a:solidFill>
                            <a:srgbClr val="000000"/>
                          </a:solidFill>
                          <a:latin typeface="Arial" pitchFamily="34" charset="0"/>
                          <a:cs typeface="Arial" pitchFamily="34" charset="0"/>
                        </a:rPr>
                        <a:t>180</a:t>
                      </a:r>
                    </a:p>
                  </a:txBody>
                  <a:tcPr marL="6952" marR="6952" marT="69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PA" sz="1400" b="0" i="0" u="none" strike="noStrike" dirty="0">
                          <a:solidFill>
                            <a:srgbClr val="000000"/>
                          </a:solidFill>
                          <a:latin typeface="Arial" pitchFamily="34" charset="0"/>
                          <a:cs typeface="Arial" pitchFamily="34" charset="0"/>
                        </a:rPr>
                        <a:t>19.1</a:t>
                      </a:r>
                    </a:p>
                  </a:txBody>
                  <a:tcPr marL="6952" marR="6952" marT="6952" marB="0" anchor="b">
                    <a:lnL w="6350" cap="flat" cmpd="sng" algn="ctr">
                      <a:solidFill>
                        <a:srgbClr val="000000"/>
                      </a:solidFill>
                      <a:prstDash val="solid"/>
                      <a:round/>
                      <a:headEnd type="none" w="med" len="med"/>
                      <a:tailEnd type="none" w="med" len="med"/>
                    </a:lnL>
                    <a:lnR>
                      <a:noFill/>
                    </a:lnR>
                    <a:lnT>
                      <a:noFill/>
                    </a:lnT>
                    <a:lnB>
                      <a:noFill/>
                    </a:lnB>
                  </a:tcPr>
                </a:tc>
              </a:tr>
              <a:tr h="350953">
                <a:tc>
                  <a:txBody>
                    <a:bodyPr/>
                    <a:lstStyle/>
                    <a:p>
                      <a:pPr algn="l" fontAlgn="b"/>
                      <a:r>
                        <a:rPr lang="es-PA" sz="1400" b="0" i="0" u="none" strike="noStrike" dirty="0" smtClean="0">
                          <a:solidFill>
                            <a:srgbClr val="000000"/>
                          </a:solidFill>
                          <a:latin typeface="Arial" pitchFamily="34" charset="0"/>
                          <a:cs typeface="Arial" pitchFamily="34" charset="0"/>
                        </a:rPr>
                        <a:t>Panamá</a:t>
                      </a:r>
                      <a:endParaRPr lang="es-PA" sz="1400" b="0" i="0" u="none" strike="noStrike" dirty="0">
                        <a:solidFill>
                          <a:srgbClr val="000000"/>
                        </a:solidFill>
                        <a:latin typeface="Arial" pitchFamily="34" charset="0"/>
                        <a:cs typeface="Arial" pitchFamily="34" charset="0"/>
                      </a:endParaRPr>
                    </a:p>
                  </a:txBody>
                  <a:tcPr marL="6952" marR="6952" marT="695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PA" sz="1400" b="0" i="0" u="none" strike="noStrike">
                          <a:solidFill>
                            <a:srgbClr val="000000"/>
                          </a:solidFill>
                          <a:latin typeface="Arial" pitchFamily="34" charset="0"/>
                          <a:cs typeface="Arial" pitchFamily="34" charset="0"/>
                        </a:rPr>
                        <a:t>3766</a:t>
                      </a:r>
                    </a:p>
                  </a:txBody>
                  <a:tcPr marL="6952" marR="6952" marT="69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PA" sz="1400" b="0" i="0" u="none" strike="noStrike">
                          <a:solidFill>
                            <a:srgbClr val="000000"/>
                          </a:solidFill>
                          <a:latin typeface="Arial" pitchFamily="34" charset="0"/>
                          <a:cs typeface="Arial" pitchFamily="34" charset="0"/>
                        </a:rPr>
                        <a:t>19.7</a:t>
                      </a:r>
                    </a:p>
                  </a:txBody>
                  <a:tcPr marL="6952" marR="6952" marT="69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PA" sz="1400" b="0" i="0" u="none" strike="noStrike">
                          <a:solidFill>
                            <a:srgbClr val="000000"/>
                          </a:solidFill>
                          <a:latin typeface="Arial" pitchFamily="34" charset="0"/>
                          <a:cs typeface="Arial" pitchFamily="34" charset="0"/>
                        </a:rPr>
                        <a:t>671</a:t>
                      </a:r>
                    </a:p>
                  </a:txBody>
                  <a:tcPr marL="6952" marR="6952" marT="69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PA" sz="1400" b="0" i="0" u="none" strike="noStrike">
                          <a:solidFill>
                            <a:srgbClr val="000000"/>
                          </a:solidFill>
                          <a:latin typeface="Arial" pitchFamily="34" charset="0"/>
                          <a:cs typeface="Arial" pitchFamily="34" charset="0"/>
                        </a:rPr>
                        <a:t>3.5</a:t>
                      </a:r>
                    </a:p>
                  </a:txBody>
                  <a:tcPr marL="6952" marR="6952" marT="69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PA" sz="1400" b="0" i="0" u="none" strike="noStrike" dirty="0">
                          <a:solidFill>
                            <a:srgbClr val="000000"/>
                          </a:solidFill>
                          <a:latin typeface="Arial" pitchFamily="34" charset="0"/>
                          <a:cs typeface="Arial" pitchFamily="34" charset="0"/>
                        </a:rPr>
                        <a:t>2713</a:t>
                      </a:r>
                    </a:p>
                  </a:txBody>
                  <a:tcPr marL="6952" marR="6952" marT="69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PA" sz="1400" b="0" i="0" u="none" strike="noStrike" dirty="0">
                          <a:solidFill>
                            <a:srgbClr val="000000"/>
                          </a:solidFill>
                          <a:latin typeface="Arial" pitchFamily="34" charset="0"/>
                          <a:cs typeface="Arial" pitchFamily="34" charset="0"/>
                        </a:rPr>
                        <a:t>14.2</a:t>
                      </a:r>
                    </a:p>
                  </a:txBody>
                  <a:tcPr marL="6952" marR="6952" marT="6952" marB="0" anchor="b">
                    <a:lnL w="6350" cap="flat" cmpd="sng" algn="ctr">
                      <a:solidFill>
                        <a:srgbClr val="000000"/>
                      </a:solidFill>
                      <a:prstDash val="solid"/>
                      <a:round/>
                      <a:headEnd type="none" w="med" len="med"/>
                      <a:tailEnd type="none" w="med" len="med"/>
                    </a:lnL>
                    <a:lnR>
                      <a:noFill/>
                    </a:lnR>
                    <a:lnT>
                      <a:noFill/>
                    </a:lnT>
                    <a:lnB>
                      <a:noFill/>
                    </a:lnB>
                  </a:tcPr>
                </a:tc>
              </a:tr>
              <a:tr h="312263">
                <a:tc>
                  <a:txBody>
                    <a:bodyPr/>
                    <a:lstStyle/>
                    <a:p>
                      <a:pPr algn="l" fontAlgn="b"/>
                      <a:r>
                        <a:rPr lang="es-PA" sz="1400" b="0" i="0" u="none" strike="noStrike" dirty="0" smtClean="0">
                          <a:solidFill>
                            <a:srgbClr val="000000"/>
                          </a:solidFill>
                          <a:latin typeface="Arial" pitchFamily="34" charset="0"/>
                          <a:cs typeface="Arial" pitchFamily="34" charset="0"/>
                        </a:rPr>
                        <a:t>Veraguas</a:t>
                      </a:r>
                      <a:endParaRPr lang="es-PA" sz="1400" b="0" i="0" u="none" strike="noStrike" dirty="0">
                        <a:solidFill>
                          <a:srgbClr val="000000"/>
                        </a:solidFill>
                        <a:latin typeface="Arial" pitchFamily="34" charset="0"/>
                        <a:cs typeface="Arial" pitchFamily="34" charset="0"/>
                      </a:endParaRPr>
                    </a:p>
                  </a:txBody>
                  <a:tcPr marL="6952" marR="6952" marT="695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PA" sz="1400" b="0" i="0" u="none" strike="noStrike">
                          <a:solidFill>
                            <a:srgbClr val="000000"/>
                          </a:solidFill>
                          <a:latin typeface="Arial" pitchFamily="34" charset="0"/>
                          <a:cs typeface="Arial" pitchFamily="34" charset="0"/>
                        </a:rPr>
                        <a:t>215</a:t>
                      </a:r>
                    </a:p>
                  </a:txBody>
                  <a:tcPr marL="6952" marR="6952" marT="69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PA" sz="1400" b="0" i="0" u="none" strike="noStrike">
                          <a:solidFill>
                            <a:srgbClr val="000000"/>
                          </a:solidFill>
                          <a:latin typeface="Arial" pitchFamily="34" charset="0"/>
                          <a:cs typeface="Arial" pitchFamily="34" charset="0"/>
                        </a:rPr>
                        <a:t>8.9</a:t>
                      </a:r>
                    </a:p>
                  </a:txBody>
                  <a:tcPr marL="6952" marR="6952" marT="69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PA" sz="1400" b="0" i="0" u="none" strike="noStrike">
                          <a:solidFill>
                            <a:srgbClr val="000000"/>
                          </a:solidFill>
                          <a:latin typeface="Arial" pitchFamily="34" charset="0"/>
                          <a:cs typeface="Arial" pitchFamily="34" charset="0"/>
                        </a:rPr>
                        <a:t>74</a:t>
                      </a:r>
                    </a:p>
                  </a:txBody>
                  <a:tcPr marL="6952" marR="6952" marT="69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PA" sz="1400" b="0" i="0" u="none" strike="noStrike">
                          <a:solidFill>
                            <a:srgbClr val="000000"/>
                          </a:solidFill>
                          <a:latin typeface="Arial" pitchFamily="34" charset="0"/>
                          <a:cs typeface="Arial" pitchFamily="34" charset="0"/>
                        </a:rPr>
                        <a:t>3.1</a:t>
                      </a:r>
                    </a:p>
                  </a:txBody>
                  <a:tcPr marL="6952" marR="6952" marT="69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PA" sz="1400" b="0" i="0" u="none" strike="noStrike">
                          <a:solidFill>
                            <a:srgbClr val="000000"/>
                          </a:solidFill>
                          <a:latin typeface="Arial" pitchFamily="34" charset="0"/>
                          <a:cs typeface="Arial" pitchFamily="34" charset="0"/>
                        </a:rPr>
                        <a:t>269</a:t>
                      </a:r>
                    </a:p>
                  </a:txBody>
                  <a:tcPr marL="6952" marR="6952" marT="69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PA" sz="1400" b="0" i="0" u="none" strike="noStrike" dirty="0">
                          <a:solidFill>
                            <a:srgbClr val="000000"/>
                          </a:solidFill>
                          <a:latin typeface="Arial" pitchFamily="34" charset="0"/>
                          <a:cs typeface="Arial" pitchFamily="34" charset="0"/>
                        </a:rPr>
                        <a:t>11.2</a:t>
                      </a:r>
                    </a:p>
                  </a:txBody>
                  <a:tcPr marL="6952" marR="6952" marT="6952" marB="0" anchor="b">
                    <a:lnL w="6350" cap="flat" cmpd="sng" algn="ctr">
                      <a:solidFill>
                        <a:srgbClr val="000000"/>
                      </a:solidFill>
                      <a:prstDash val="solid"/>
                      <a:round/>
                      <a:headEnd type="none" w="med" len="med"/>
                      <a:tailEnd type="none" w="med" len="med"/>
                    </a:lnL>
                    <a:lnR>
                      <a:noFill/>
                    </a:lnR>
                    <a:lnT>
                      <a:noFill/>
                    </a:lnT>
                    <a:lnB>
                      <a:noFill/>
                    </a:lnB>
                  </a:tcPr>
                </a:tc>
              </a:tr>
              <a:tr h="312263">
                <a:tc>
                  <a:txBody>
                    <a:bodyPr/>
                    <a:lstStyle/>
                    <a:p>
                      <a:pPr algn="l" fontAlgn="b"/>
                      <a:r>
                        <a:rPr lang="es-PA" sz="1400" b="0" i="0" u="none" strike="noStrike" dirty="0">
                          <a:solidFill>
                            <a:srgbClr val="000000"/>
                          </a:solidFill>
                          <a:latin typeface="Arial" pitchFamily="34" charset="0"/>
                          <a:cs typeface="Arial" pitchFamily="34" charset="0"/>
                        </a:rPr>
                        <a:t>Comarca Kuna </a:t>
                      </a:r>
                      <a:r>
                        <a:rPr lang="es-PA" sz="1400" b="0" i="0" u="none" strike="noStrike" dirty="0" smtClean="0">
                          <a:solidFill>
                            <a:srgbClr val="000000"/>
                          </a:solidFill>
                          <a:latin typeface="Arial" pitchFamily="34" charset="0"/>
                          <a:cs typeface="Arial" pitchFamily="34" charset="0"/>
                        </a:rPr>
                        <a:t>Yala</a:t>
                      </a:r>
                      <a:endParaRPr lang="es-PA" sz="1400" b="0" i="0" u="none" strike="noStrike" dirty="0">
                        <a:solidFill>
                          <a:srgbClr val="000000"/>
                        </a:solidFill>
                        <a:latin typeface="Arial" pitchFamily="34" charset="0"/>
                        <a:cs typeface="Arial" pitchFamily="34" charset="0"/>
                      </a:endParaRPr>
                    </a:p>
                  </a:txBody>
                  <a:tcPr marL="6952" marR="6952" marT="695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PA" sz="1400" b="0" i="0" u="none" strike="noStrike">
                          <a:solidFill>
                            <a:srgbClr val="000000"/>
                          </a:solidFill>
                          <a:latin typeface="Arial" pitchFamily="34" charset="0"/>
                          <a:cs typeface="Arial" pitchFamily="34" charset="0"/>
                        </a:rPr>
                        <a:t>26</a:t>
                      </a:r>
                    </a:p>
                  </a:txBody>
                  <a:tcPr marL="6952" marR="6952" marT="69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PA" sz="1400" b="0" i="0" u="none" strike="noStrike">
                          <a:solidFill>
                            <a:srgbClr val="000000"/>
                          </a:solidFill>
                          <a:latin typeface="Arial" pitchFamily="34" charset="0"/>
                          <a:cs typeface="Arial" pitchFamily="34" charset="0"/>
                        </a:rPr>
                        <a:t>6.6</a:t>
                      </a:r>
                    </a:p>
                  </a:txBody>
                  <a:tcPr marL="6952" marR="6952" marT="69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PA" sz="1400" b="0" i="0" u="none" strike="noStrike">
                          <a:solidFill>
                            <a:srgbClr val="000000"/>
                          </a:solidFill>
                          <a:latin typeface="Arial" pitchFamily="34" charset="0"/>
                          <a:cs typeface="Arial" pitchFamily="34" charset="0"/>
                        </a:rPr>
                        <a:t>6</a:t>
                      </a:r>
                    </a:p>
                  </a:txBody>
                  <a:tcPr marL="6952" marR="6952" marT="69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PA" sz="1400" b="0" i="0" u="none" strike="noStrike">
                          <a:solidFill>
                            <a:srgbClr val="000000"/>
                          </a:solidFill>
                          <a:latin typeface="Arial" pitchFamily="34" charset="0"/>
                          <a:cs typeface="Arial" pitchFamily="34" charset="0"/>
                        </a:rPr>
                        <a:t>1.5</a:t>
                      </a:r>
                    </a:p>
                  </a:txBody>
                  <a:tcPr marL="6952" marR="6952" marT="69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PA" sz="1400" b="0" i="0" u="none" strike="noStrike">
                          <a:solidFill>
                            <a:srgbClr val="000000"/>
                          </a:solidFill>
                          <a:latin typeface="Arial" pitchFamily="34" charset="0"/>
                          <a:cs typeface="Arial" pitchFamily="34" charset="0"/>
                        </a:rPr>
                        <a:t>25</a:t>
                      </a:r>
                    </a:p>
                  </a:txBody>
                  <a:tcPr marL="6952" marR="6952" marT="69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PA" sz="1400" b="0" i="0" u="none" strike="noStrike" dirty="0">
                          <a:solidFill>
                            <a:srgbClr val="000000"/>
                          </a:solidFill>
                          <a:latin typeface="Arial" pitchFamily="34" charset="0"/>
                          <a:cs typeface="Arial" pitchFamily="34" charset="0"/>
                        </a:rPr>
                        <a:t>6.4</a:t>
                      </a:r>
                    </a:p>
                  </a:txBody>
                  <a:tcPr marL="6952" marR="6952" marT="6952" marB="0" anchor="b">
                    <a:lnL w="6350" cap="flat" cmpd="sng" algn="ctr">
                      <a:solidFill>
                        <a:srgbClr val="000000"/>
                      </a:solidFill>
                      <a:prstDash val="solid"/>
                      <a:round/>
                      <a:headEnd type="none" w="med" len="med"/>
                      <a:tailEnd type="none" w="med" len="med"/>
                    </a:lnL>
                    <a:lnR>
                      <a:noFill/>
                    </a:lnR>
                    <a:lnT>
                      <a:noFill/>
                    </a:lnT>
                    <a:lnB>
                      <a:noFill/>
                    </a:lnB>
                  </a:tcPr>
                </a:tc>
              </a:tr>
              <a:tr h="350953">
                <a:tc>
                  <a:txBody>
                    <a:bodyPr/>
                    <a:lstStyle/>
                    <a:p>
                      <a:pPr algn="l" fontAlgn="b"/>
                      <a:r>
                        <a:rPr lang="es-PA" sz="1400" b="0" i="0" u="none" strike="noStrike" dirty="0">
                          <a:solidFill>
                            <a:srgbClr val="000000"/>
                          </a:solidFill>
                          <a:latin typeface="Arial" pitchFamily="34" charset="0"/>
                          <a:cs typeface="Arial" pitchFamily="34" charset="0"/>
                        </a:rPr>
                        <a:t>Comarca Ngobe </a:t>
                      </a:r>
                      <a:r>
                        <a:rPr lang="es-PA" sz="1400" b="0" i="0" u="none" strike="noStrike" dirty="0" smtClean="0">
                          <a:solidFill>
                            <a:srgbClr val="000000"/>
                          </a:solidFill>
                          <a:latin typeface="Arial" pitchFamily="34" charset="0"/>
                          <a:cs typeface="Arial" pitchFamily="34" charset="0"/>
                        </a:rPr>
                        <a:t>Bugle</a:t>
                      </a:r>
                      <a:endParaRPr lang="es-PA" sz="1400" b="0" i="0" u="none" strike="noStrike" dirty="0">
                        <a:solidFill>
                          <a:srgbClr val="000000"/>
                        </a:solidFill>
                        <a:latin typeface="Arial" pitchFamily="34" charset="0"/>
                        <a:cs typeface="Arial" pitchFamily="34" charset="0"/>
                      </a:endParaRPr>
                    </a:p>
                  </a:txBody>
                  <a:tcPr marL="6952" marR="6952" marT="6952" marB="0" anchor="b">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es-PA" sz="1400" b="0" i="0" u="none" strike="noStrike">
                          <a:solidFill>
                            <a:srgbClr val="000000"/>
                          </a:solidFill>
                          <a:latin typeface="Arial" pitchFamily="34" charset="0"/>
                          <a:cs typeface="Arial" pitchFamily="34" charset="0"/>
                        </a:rPr>
                        <a:t>24</a:t>
                      </a:r>
                    </a:p>
                  </a:txBody>
                  <a:tcPr marL="6952" marR="6952" marT="69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es-PA" sz="1400" b="0" i="0" u="none" strike="noStrike">
                          <a:solidFill>
                            <a:srgbClr val="000000"/>
                          </a:solidFill>
                          <a:latin typeface="Arial" pitchFamily="34" charset="0"/>
                          <a:cs typeface="Arial" pitchFamily="34" charset="0"/>
                        </a:rPr>
                        <a:t>1.3</a:t>
                      </a:r>
                    </a:p>
                  </a:txBody>
                  <a:tcPr marL="6952" marR="6952" marT="69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es-PA" sz="1400" b="0" i="0" u="none" strike="noStrike">
                          <a:solidFill>
                            <a:srgbClr val="000000"/>
                          </a:solidFill>
                          <a:latin typeface="Arial" pitchFamily="34" charset="0"/>
                          <a:cs typeface="Arial" pitchFamily="34" charset="0"/>
                        </a:rPr>
                        <a:t>11</a:t>
                      </a:r>
                    </a:p>
                  </a:txBody>
                  <a:tcPr marL="6952" marR="6952" marT="69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es-PA" sz="1400" b="0" i="0" u="none" strike="noStrike">
                          <a:solidFill>
                            <a:srgbClr val="000000"/>
                          </a:solidFill>
                          <a:latin typeface="Arial" pitchFamily="34" charset="0"/>
                          <a:cs typeface="Arial" pitchFamily="34" charset="0"/>
                        </a:rPr>
                        <a:t>0.6</a:t>
                      </a:r>
                    </a:p>
                  </a:txBody>
                  <a:tcPr marL="6952" marR="6952" marT="69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es-PA" sz="1400" b="0" i="0" u="none" strike="noStrike">
                          <a:solidFill>
                            <a:srgbClr val="000000"/>
                          </a:solidFill>
                          <a:latin typeface="Arial" pitchFamily="34" charset="0"/>
                          <a:cs typeface="Arial" pitchFamily="34" charset="0"/>
                        </a:rPr>
                        <a:t>22</a:t>
                      </a:r>
                    </a:p>
                  </a:txBody>
                  <a:tcPr marL="6952" marR="6952" marT="69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es-PA" sz="1400" b="0" i="0" u="none" strike="noStrike" dirty="0">
                          <a:solidFill>
                            <a:srgbClr val="000000"/>
                          </a:solidFill>
                          <a:latin typeface="Arial" pitchFamily="34" charset="0"/>
                          <a:cs typeface="Arial" pitchFamily="34" charset="0"/>
                        </a:rPr>
                        <a:t>1.2</a:t>
                      </a:r>
                    </a:p>
                  </a:txBody>
                  <a:tcPr marL="6952" marR="6952" marT="6952" marB="0" anchor="b">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r>
              <a:tr h="190828">
                <a:tc gridSpan="7">
                  <a:txBody>
                    <a:bodyPr/>
                    <a:lstStyle/>
                    <a:p>
                      <a:pPr algn="l" fontAlgn="b"/>
                      <a:r>
                        <a:rPr lang="es-PA" sz="1100" b="0" i="0" u="none" strike="noStrike" dirty="0">
                          <a:solidFill>
                            <a:srgbClr val="000000"/>
                          </a:solidFill>
                          <a:latin typeface="Arial" pitchFamily="34" charset="0"/>
                          <a:cs typeface="Arial" pitchFamily="34" charset="0"/>
                        </a:rPr>
                        <a:t>1/calculo por 10,000 habitantes. Según estimación de población por censo del año 2010</a:t>
                      </a:r>
                    </a:p>
                  </a:txBody>
                  <a:tcPr marL="6952" marR="6952" marT="6952"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s-PA"/>
                    </a:p>
                  </a:txBody>
                  <a:tcPr/>
                </a:tc>
                <a:tc hMerge="1">
                  <a:txBody>
                    <a:bodyPr/>
                    <a:lstStyle/>
                    <a:p>
                      <a:endParaRPr lang="es-PA"/>
                    </a:p>
                  </a:txBody>
                  <a:tcPr/>
                </a:tc>
                <a:tc hMerge="1">
                  <a:txBody>
                    <a:bodyPr/>
                    <a:lstStyle/>
                    <a:p>
                      <a:endParaRPr lang="es-PA"/>
                    </a:p>
                  </a:txBody>
                  <a:tcPr/>
                </a:tc>
                <a:tc hMerge="1">
                  <a:txBody>
                    <a:bodyPr/>
                    <a:lstStyle/>
                    <a:p>
                      <a:pPr algn="l" fontAlgn="b"/>
                      <a:endParaRPr lang="es-PA" sz="1100" b="0" i="0" u="none" strike="noStrike" dirty="0">
                        <a:solidFill>
                          <a:srgbClr val="000000"/>
                        </a:solidFill>
                        <a:latin typeface="Arial" pitchFamily="34" charset="0"/>
                        <a:cs typeface="Arial" pitchFamily="34" charset="0"/>
                      </a:endParaRPr>
                    </a:p>
                  </a:txBody>
                  <a:tcPr marL="6952" marR="6952" marT="6952"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pPr algn="l" fontAlgn="b"/>
                      <a:endParaRPr lang="es-PA" sz="1100" b="0" i="0" u="none" strike="noStrike" dirty="0">
                        <a:solidFill>
                          <a:srgbClr val="000000"/>
                        </a:solidFill>
                        <a:latin typeface="Arial" pitchFamily="34" charset="0"/>
                        <a:cs typeface="Arial" pitchFamily="34" charset="0"/>
                      </a:endParaRPr>
                    </a:p>
                  </a:txBody>
                  <a:tcPr marL="6952" marR="6952" marT="6952"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pPr algn="l" fontAlgn="b"/>
                      <a:endParaRPr lang="es-PA" sz="600" b="0" i="0" u="none" strike="noStrike" dirty="0">
                        <a:solidFill>
                          <a:srgbClr val="000000"/>
                        </a:solidFill>
                        <a:latin typeface="Times New Roman"/>
                      </a:endParaRPr>
                    </a:p>
                  </a:txBody>
                  <a:tcPr marL="6952" marR="6952" marT="6952" marB="0" anchor="b">
                    <a:lnL>
                      <a:noFill/>
                    </a:lnL>
                    <a:lnR>
                      <a:noFill/>
                    </a:lnR>
                    <a:lnT w="12700" cap="flat" cmpd="sng" algn="ctr">
                      <a:solidFill>
                        <a:srgbClr val="000000"/>
                      </a:solidFill>
                      <a:prstDash val="solid"/>
                      <a:round/>
                      <a:headEnd type="none" w="med" len="med"/>
                      <a:tailEnd type="none" w="med" len="med"/>
                    </a:lnT>
                    <a:lnB>
                      <a:noFill/>
                    </a:lnB>
                  </a:tcPr>
                </a:tc>
              </a:tr>
              <a:tr h="173479">
                <a:tc gridSpan="4">
                  <a:txBody>
                    <a:bodyPr/>
                    <a:lstStyle/>
                    <a:p>
                      <a:pPr algn="l" fontAlgn="b"/>
                      <a:r>
                        <a:rPr lang="es-PA" sz="1100" b="0" i="0" u="none" strike="noStrike" dirty="0">
                          <a:solidFill>
                            <a:srgbClr val="000000"/>
                          </a:solidFill>
                          <a:latin typeface="Arial" pitchFamily="34" charset="0"/>
                          <a:cs typeface="Arial" pitchFamily="34" charset="0"/>
                        </a:rPr>
                        <a:t>Fuente Documental:  Estadísticas Sociales,  Contraloría General de República.</a:t>
                      </a:r>
                    </a:p>
                  </a:txBody>
                  <a:tcPr marL="6952" marR="6952" marT="6952" marB="0" anchor="b">
                    <a:lnL>
                      <a:noFill/>
                    </a:lnL>
                    <a:lnR>
                      <a:noFill/>
                    </a:lnR>
                    <a:lnT>
                      <a:noFill/>
                    </a:lnT>
                    <a:lnB>
                      <a:noFill/>
                    </a:lnB>
                  </a:tcPr>
                </a:tc>
                <a:tc hMerge="1">
                  <a:txBody>
                    <a:bodyPr/>
                    <a:lstStyle/>
                    <a:p>
                      <a:endParaRPr lang="es-PA"/>
                    </a:p>
                  </a:txBody>
                  <a:tcPr/>
                </a:tc>
                <a:tc hMerge="1">
                  <a:txBody>
                    <a:bodyPr/>
                    <a:lstStyle/>
                    <a:p>
                      <a:endParaRPr lang="es-PA"/>
                    </a:p>
                  </a:txBody>
                  <a:tcPr/>
                </a:tc>
                <a:tc hMerge="1">
                  <a:txBody>
                    <a:bodyPr/>
                    <a:lstStyle/>
                    <a:p>
                      <a:endParaRPr lang="es-PA"/>
                    </a:p>
                  </a:txBody>
                  <a:tcPr/>
                </a:tc>
                <a:tc>
                  <a:txBody>
                    <a:bodyPr/>
                    <a:lstStyle/>
                    <a:p>
                      <a:pPr algn="l" fontAlgn="b"/>
                      <a:endParaRPr lang="es-PA" sz="1100" b="0" i="0" u="none" strike="noStrike">
                        <a:solidFill>
                          <a:srgbClr val="000000"/>
                        </a:solidFill>
                        <a:latin typeface="Arial" pitchFamily="34" charset="0"/>
                        <a:cs typeface="Arial" pitchFamily="34" charset="0"/>
                      </a:endParaRPr>
                    </a:p>
                  </a:txBody>
                  <a:tcPr marL="6952" marR="6952" marT="6952" marB="0" anchor="b">
                    <a:lnL>
                      <a:noFill/>
                    </a:lnL>
                    <a:lnR>
                      <a:noFill/>
                    </a:lnR>
                    <a:lnT>
                      <a:noFill/>
                    </a:lnT>
                    <a:lnB>
                      <a:noFill/>
                    </a:lnB>
                  </a:tcPr>
                </a:tc>
                <a:tc>
                  <a:txBody>
                    <a:bodyPr/>
                    <a:lstStyle/>
                    <a:p>
                      <a:pPr algn="l" fontAlgn="b"/>
                      <a:endParaRPr lang="es-PA" sz="1100" b="0" i="0" u="none" strike="noStrike" dirty="0">
                        <a:solidFill>
                          <a:srgbClr val="000000"/>
                        </a:solidFill>
                        <a:latin typeface="Arial" pitchFamily="34" charset="0"/>
                        <a:cs typeface="Arial" pitchFamily="34" charset="0"/>
                      </a:endParaRPr>
                    </a:p>
                  </a:txBody>
                  <a:tcPr marL="6952" marR="6952" marT="6952" marB="0" anchor="b">
                    <a:lnL>
                      <a:noFill/>
                    </a:lnL>
                    <a:lnR>
                      <a:noFill/>
                    </a:lnR>
                    <a:lnT>
                      <a:noFill/>
                    </a:lnT>
                    <a:lnB>
                      <a:noFill/>
                    </a:lnB>
                  </a:tcPr>
                </a:tc>
                <a:tc>
                  <a:txBody>
                    <a:bodyPr/>
                    <a:lstStyle/>
                    <a:p>
                      <a:pPr algn="l" fontAlgn="b"/>
                      <a:endParaRPr lang="es-PA" sz="600" b="0" i="0" u="none" strike="noStrike" dirty="0">
                        <a:solidFill>
                          <a:srgbClr val="000000"/>
                        </a:solidFill>
                        <a:latin typeface="Times New Roman"/>
                      </a:endParaRPr>
                    </a:p>
                  </a:txBody>
                  <a:tcPr marL="6952" marR="6952" marT="6952" marB="0" anchor="b">
                    <a:lnL>
                      <a:noFill/>
                    </a:lnL>
                    <a:lnR>
                      <a:noFill/>
                    </a:lnR>
                    <a:lnT>
                      <a:noFill/>
                    </a:lnT>
                    <a:lnB>
                      <a:noFill/>
                    </a:lnB>
                  </a:tcPr>
                </a:tc>
              </a:tr>
            </a:tbl>
          </a:graphicData>
        </a:graphic>
      </p:graphicFrame>
      <p:graphicFrame>
        <p:nvGraphicFramePr>
          <p:cNvPr id="7" name="6 Tabla"/>
          <p:cNvGraphicFramePr>
            <a:graphicFrameLocks noGrp="1"/>
          </p:cNvGraphicFramePr>
          <p:nvPr>
            <p:extLst>
              <p:ext uri="{D42A27DB-BD31-4B8C-83A1-F6EECF244321}">
                <p14:modId xmlns="" xmlns:p14="http://schemas.microsoft.com/office/powerpoint/2010/main" val="2398422599"/>
              </p:ext>
            </p:extLst>
          </p:nvPr>
        </p:nvGraphicFramePr>
        <p:xfrm>
          <a:off x="588722" y="87682"/>
          <a:ext cx="8354861" cy="1756783"/>
        </p:xfrm>
        <a:graphic>
          <a:graphicData uri="http://schemas.openxmlformats.org/drawingml/2006/table">
            <a:tbl>
              <a:tblPr/>
              <a:tblGrid>
                <a:gridCol w="8354861"/>
              </a:tblGrid>
              <a:tr h="513568">
                <a:tc>
                  <a:txBody>
                    <a:bodyPr/>
                    <a:lstStyle/>
                    <a:p>
                      <a:pPr algn="ctr" fontAlgn="b">
                        <a:lnSpc>
                          <a:spcPct val="150000"/>
                        </a:lnSpc>
                      </a:pPr>
                      <a:r>
                        <a:rPr lang="es-PA" sz="1800" b="1" i="0" u="none" strike="noStrike" dirty="0" smtClean="0">
                          <a:latin typeface="Arial" pitchFamily="34" charset="0"/>
                          <a:cs typeface="Arial" pitchFamily="34" charset="0"/>
                        </a:rPr>
                        <a:t>   </a:t>
                      </a:r>
                      <a:r>
                        <a:rPr lang="es-PA" sz="1800" b="1" i="0" u="none" strike="noStrike" dirty="0">
                          <a:latin typeface="Arial" pitchFamily="34" charset="0"/>
                          <a:cs typeface="Arial" pitchFamily="34" charset="0"/>
                        </a:rPr>
                        <a:t>TASA DE  MÉDICOS, ODONTÓLOGOS Y ENFERMERAS, POR HABITANTES</a:t>
                      </a:r>
                      <a:r>
                        <a:rPr lang="es-PA" sz="1800" b="1" i="0" u="none" strike="noStrike" dirty="0" smtClean="0">
                          <a:latin typeface="Arial" pitchFamily="34" charset="0"/>
                          <a:cs typeface="Arial" pitchFamily="34" charset="0"/>
                        </a:rPr>
                        <a:t>,  SEGÚN</a:t>
                      </a:r>
                      <a:r>
                        <a:rPr lang="es-PA" sz="1800" b="1" i="0" u="none" strike="noStrike" baseline="0" dirty="0" smtClean="0">
                          <a:latin typeface="Arial" pitchFamily="34" charset="0"/>
                          <a:cs typeface="Arial" pitchFamily="34" charset="0"/>
                        </a:rPr>
                        <a:t> REGIÓN DE SALUD EN LA REPÚBLICA DE PANAMÁ AÑO: 2011</a:t>
                      </a:r>
                      <a:endParaRPr lang="es-PA" sz="1800" b="1" i="0" u="none" strike="noStrike" dirty="0">
                        <a:latin typeface="Arial" pitchFamily="34" charset="0"/>
                        <a:cs typeface="Arial" pitchFamily="34" charset="0"/>
                      </a:endParaRPr>
                    </a:p>
                  </a:txBody>
                  <a:tcPr marL="8775" marR="8775" marT="8775" marB="0" anchor="b">
                    <a:lnL>
                      <a:noFill/>
                    </a:lnL>
                    <a:lnR>
                      <a:noFill/>
                    </a:lnR>
                    <a:lnT>
                      <a:noFill/>
                    </a:lnT>
                    <a:lnB>
                      <a:noFill/>
                    </a:lnB>
                    <a:solidFill>
                      <a:schemeClr val="accent6">
                        <a:lumMod val="20000"/>
                        <a:lumOff val="80000"/>
                      </a:schemeClr>
                    </a:solidFill>
                  </a:tcPr>
                </a:tc>
              </a:tr>
              <a:tr h="513568">
                <a:tc>
                  <a:txBody>
                    <a:bodyPr/>
                    <a:lstStyle/>
                    <a:p>
                      <a:pPr algn="l" fontAlgn="b"/>
                      <a:r>
                        <a:rPr lang="es-PA" sz="1800" b="1" i="0" u="none" strike="noStrike" dirty="0">
                          <a:latin typeface="Arial" pitchFamily="34" charset="0"/>
                          <a:cs typeface="Arial" pitchFamily="34" charset="0"/>
                        </a:rPr>
                        <a:t>                 </a:t>
                      </a:r>
                    </a:p>
                  </a:txBody>
                  <a:tcPr marL="8775" marR="8775" marT="8775" marB="0" anchor="b">
                    <a:lnL>
                      <a:noFill/>
                    </a:lnL>
                    <a:lnR>
                      <a:noFill/>
                    </a:lnR>
                    <a:lnT>
                      <a:noFill/>
                    </a:lnT>
                    <a:lnB>
                      <a:noFill/>
                    </a:lnB>
                  </a:tcPr>
                </a:tc>
              </a:tr>
            </a:tbl>
          </a:graphicData>
        </a:graphic>
      </p:graphicFrame>
    </p:spTree>
    <p:extLst>
      <p:ext uri="{BB962C8B-B14F-4D97-AF65-F5344CB8AC3E}">
        <p14:creationId xmlns="" xmlns:p14="http://schemas.microsoft.com/office/powerpoint/2010/main" val="42022423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26628" y="200416"/>
            <a:ext cx="9104846" cy="6657584"/>
          </a:xfrm>
          <a:prstGeom prst="rect">
            <a:avLst/>
          </a:prstGeom>
          <a:noFill/>
          <a:ln w="9525">
            <a:noFill/>
            <a:miter lim="800000"/>
            <a:headEnd/>
            <a:tailEnd/>
          </a:ln>
          <a:effectLst/>
        </p:spPr>
      </p:pic>
    </p:spTree>
    <p:extLst>
      <p:ext uri="{BB962C8B-B14F-4D97-AF65-F5344CB8AC3E}">
        <p14:creationId xmlns="" xmlns:p14="http://schemas.microsoft.com/office/powerpoint/2010/main" val="11957894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2" name="AutoShape 6" descr="data:image/jpeg;base64,/9j/4AAQSkZJRgABAQAAAQABAAD/2wCEAAkGBhQQEBUUEBAWFRUVFxgVFRgVFhUVFxcfFRUVGBYXFhcYHycgGBkjGhUUHy8gIycqLCwtGx4xNTAqNSYrLCkBCQoKBQUFDQUFDSkYEhgpKSkpKSkpKSkpKSkpKSkpKSkpKSkpKSkpKSkpKSkpKSkpKSkpKSkpKSkpKSkpKSkpKf/AABEIAOEA4QMBIgACEQEDEQH/xAAbAAEAAgMBAQAAAAAAAAAAAAAABAUCAwYBB//EADwQAAICAQMDAwIFAgUCBQUBAAECAxEABBIhBRMxBiJBUWEUIzJxgUKRBzNSobFiwRVDU3KCstHh8PEk/8QAFAEBAAAAAAAAAAAAAAAAAAAAAP/EABQRAQAAAAAAAAAAAAAAAAAAAAD/2gAMAwEAAhEDEQA/APs2MYwGMYwGMYwGMYwGMZVeptJLNB24J3gkd1USxiynDGyPkWADf18jAtbxnynrGr6ur6AAz2sxg1HaWxIsUyL+IkKg7RIu4/HAJ+c6zXdT1a66J1jc6TuNC4CWfeKExAJelkSuVACsSTgdVjOA1Gh1+o6jrEi1cunhjfTNGzbylbCZkjWtrAmrN8V98maXqWtXqgeUOdDqE7cS0pEbrbJIwW2AdVPLVy4HFDA7LG4ZzfqDUOuv0a9yRIGTUmbYzqpKiHtbmXwbL14vnzWcvqesa1ZdHG7ze+WcMSWiDRJK4haZkHsLJt920E8eMD6Zee3nN67UlOn6p4ppmZVkKsS5ZGCClicqC6hvDe6+eTnnonq+/p8DaiUtMIe5MXvctE7i9jivp9sDpbxecf0Pr+pPUJItUm2CZe5oyQljaFZ43KM3NNYLVe019M7DAYxjAYxjAYxjAYxjAYxjAYxgnAYzy8XgRuq6pooJJEALIjMAbolQTRrOQ9OevdRqkZ20gCCGaTevdCK0JYKjMy0d9E+0mgDnaarTrKjI4tXBVhZFgiiLHI4yJoegwwQGCKPbEQwK7mIp73CybF2cDhem/wCLxfuFtOrLFpPxTtEzewlQVhcOB7jYG4cc3WSG/wAUpItLDq9TowsU0xgCxyF5FIv3cgBgSrcCj4zp4/RWjVlYaZbWLsXbEtHt2dt7PvXbxTX4H0GZaT0dpItoTTqFQlo0JZo0LeWSNiVVj9a+T9cCth9aMXmhMKfio5xEkO8nuKwUrNdWE2tuJrjacgw/4gzyvrI4dEskmlnjgC97b3TIzCwWWkoLfJzrl6XEJzOIl7xUIZK9xUeFv6f/AIyDoPSOmglkliRw8sizSHuyHc6liDRah+o8Dg/xgV3T/XPdgnmMWxdKhbURkkyoyCQyR1W0kbAQbpgwPGStV6gnj0Z1TQR7RCZyolfcoEZcKTspieF4qj9ctm6XETKTEp7yhZbFiQBSoDj59pI/bI7enojCYDvMRjMWzuyUEI27RzY4FX5AwKnp3rjudNi1p0z7pQ2yGK5GJBcKLoUDsstVC8tk64smi/FRe5TD31F1Y2bqJF18j++aum+lNNp44444vZErLGjs0iqGbcxAcn3X8+fjxxm/S9Ahi07adFIibeCu9zQlJLhSTai2PA8fFYHPem/8Qm1R04m0jQDUvJHH795BjjSQbhtHDKzUR/pP1yb6d9WvrGYLCgEcrxS/msWXttIm4DYAwJjPF2ARk/p/pfTwNG0cZuIMI9zu+wOFDbdxNEhFF+eMy6d6dh06hYg6qHMtdxyCzMzMTZ5BZiaPH2wMdb1/Zqo9LGm+V43na22qiIypZNEsxdgoA+5JGUnXf8RPwer0umm0x3alqDLLaqDLsDEbLPFNQ5HjOl1HSo3lSUqRIisiupKttetymv1LYBo3yAfOQNf6P0088M8qM0unIMTGST2kPvsgGm931H28YEOL1tuhjlWA7ZdX+DUdwDnvPFvPt/TaXX3yr63/AIqJpZtVEdKXfTNANqyjfL303flJss7R5GdGPS2n2Kmxtqz/AIlR3H4kLs+7zz7nY14+2ROo/wCH+i1DTNNBvacxtIS8gNwgrGVII2EKSPbVg84EHVf4kxxanUwyaeRRptOmodrG49wR7YwlcPulVeWofXLluutHLp454Qh1JZEKydwBlj7m1vavlVfkXyB9eNMnonSNJLI8RZ54hBKWkkbeihQAbPBGxTuHNi7zfH0GtRHK8rSiIN2lkAJjZhtLKy0Da+33KSBdH3HAx6X6gOogMqQ0e+8AVnq+3MYixYKaHBNUfjIvpT1Z+Ol1adsr+GmMVkrTU0i2ABY/y/m/OT9J6fihI7ZkCiR5gncbthpCWc7fkbmLUbAPis19B9LQaJ53gD7tQ/cl3OWtrc2B8cuxrAt8YxgMYxgMYxgM06z/AC3pwh2tTHwpo0x/bz/Gbs1awAxvuXcNrWLqxRsX98Ct9OSbojcqyU1WskktUBwTIAR+3jLesovSGuSaJ3SJ4zv2vvaVySoHIeRRuX4G3j6ect9ZrFhjaSRqVRZPJ/sByTfFD64G7GVB12qk/wAnSdsHw+pkUUPhu1HbH/2kqf2zx/TrzC9fqO4g93bhVoIuLvfTF5B9i1fUHA8i9XaaRmSKZZHV+3sRkLsbUEou73KN3LDgU3+k5Jh64jtSpL8+7tOF9qhjzXHmuQLPAvI/Q+hQSRd6TTwkzBWA7akJHSdqMWooBUjNUPdZ+BU0+ltLVDToo/0oO2v0sqlAmjV1eB5perxSbdrUWXcFb2tXFkj485Mzn/UXplItNI+jRIZEXcAAREQpDOrRAhG3BSCavm7zXrOkamHc+mjjMjbv8tyilnZbeZZD+YAA1e615oG8DpCMr/wkkQ3JNJKB5SUobH/SwAIavlrv5+uZ6DqIYBZPZKKDo+1Wur4ANEGiQVJFfsa362fZG7f6VY/XwpPIwNkUoZQykEEWCCCD+xHB/jMsg9Cdm00TSbN7IGcx/oLMLYp/03eTsBjGMBjKfqfU9ms0kANGUzSMPqsURFH7b5FP8ZcYDGMYDGMYDGMYDGMYDGMYDGMYA5i4sHmvv4r738ZlmE8IdWVr2sCpokGiKNEcjj5GBC6ED2V3ajvkgEuGDAmhe0jir5r75z3V9RrNfN+H0sQXR73g1U7dssdp2v2ASTalWWyvk8eM6Lo3Q4dHGY9NH20LF9oLEAt5rcTQ+wyJqtBPDK82kZSpG6TTlVUSsA3uWTxG7ArZIN7F/gHqj1S3TwCYO4nalcnuU9woGAorRB/1Xx9Djo3XjrQIp4EVZtKmoAWQyApNalHtFo0fiwefplroNTFq4klCghlNb1Fru4dSD4PBUj7HEehh0qSPHFHGKLvsRVvaCedo5wIfStYYpm0rq/tBeKRyWDqzMQgZuS6Dgg/FG/NTOq6p07axbd8kgQFwSqgI7sSAQSdsZA58kZq0GiZ2WeZm3EWI79kW5fAHywBIJP1OOuyMipIse/tSbmAIBClHRmF/QPf8HAp/Vs0un0jGTUgqzxRH8ldzLNKscg/VW7azURQFc/XL3S9QJcJJEYywJS2Rr2+R7T5Fj/8ARmn1Lpkl0UyyKHQxs1Hwdo3Kf7gHPYdJ3oFDsyspIDK1OpQslgm7ND5sGz5wJPU5Y0hdpq7YBLWLsfSvk/QDIMvSo9TpwYneNZIwVIJIpgCoaN7VhVcEfJ8XiXpqa2Mx6pCTFJ8M8dlR7XUowPKOD58k/TJ+g0S6eFI0vZGoRdxLGlFCyfsMCpi0OqjZrkEgpiu0KOWrbcbGlVKPAb3XyRWaI9dq3QNHET7ju3rGthUKnaolJvuC/Pix83lyesRkN233lb/SGcWBdWoIvxxeben6fZGq2SfJugbYljwPuTgV2i6wrvsIZW2gjfHJFvPO8IsgBIWgeL/V5ywzXrl/Mi80C54Aq9hAs/Hk+M2YHJazp2zq8Gpm1cS3HLBDCQVZ95BO0k0WFrdD/jOtzFowaJANeLAJH7fTwP7ZlgMYxgMYxgMYxgMYxgMYxgMYxgDmrWIzRuEbYxVgrf6SQab+DRzbmnXT7InbaW2qTQ8njwMCv9NaWeOEjU6kalixZJAAtoeYxwKJr5s39TltkDobDsIqqqqgCKFYuAEUBaYgGqrzzk/A4705rhpuqa6GSTtRELPEkje0ghjLJD4CpuEm4fUE8c5N9Qde/ERJFp99zyKm7awDREkSyRkEAqFPn43KaIIv3p2lWfVzCRVdSzBg3uv8O6CEAE/oUvK1V+pyb+vVRRBFCqAqqAAAAAAOAAB4GBReq4Zz2m028lWa0XcFcsKQSMrqVQHkt7q+mXk8YZSp5BBB/kUczzRr2qJ/dt9jc88e088c8ecCh1mpRtB2Xl/MaFI9zbiC7xrtVnqt7ErQJs7hxyMl6JGBbtSEJNU8ZdL2b23SrRIPJYNR8W30AyPq+g/iY4i7mONTBMqBDvj7JSRUB3VVoAbQnki/FWGm03c00VHaQqOjAA7TQ/uCCVI+QSOLwK/pWrnCd9kEkcpMhKEhlQCo3WOm3lowhIBFV8nPdbJPKHLdv8K4RQKZZQpb82Rm5FbfAoEebFc2vT9WXVhINroxRvoa5Di/6WBBF/8AbI3RtQp9ikNGbaFg24Mtjcp+hUsBz5BH3oLRCCOK5+njKHReoJHnCGMBGkmjVqNflbqIa6YnYeKFc88czdFCYp5EHEbKrxqBQWrWQD6clD/OTU0iBtwRQxvkKL588/ehgQ+pz7ZIef1My7b5IKH3AfIFC/3zcrWAQbB5BBvKf1V0dp2j2zdvd+XewO4u2DR7vavg7rU3SeKyz0WjWGNY4xSqKA+nN/8AJOBvz3PMEYEUdUjq9x5qrRxu3AkbbHu4BPF5lF1KNiAriyrMByDSMFckEWNrEA34PnK/qMMWmiDSSTBVeNVKsWZSx7S7QB4p6JIPFk/XKzXw6SSJRtlnFlwY5ApYbgzSGQugKsdQL55vxxwF5F17TuUVZ0JkTuoAbLIBe8fUUDmwdXi49/mq9r2b8bRttv4yklk0sSFjHL205Mga1BRNwUU+79Irhdpur5zVF1LR+wxh0YbUUqYlagjlQTu2n2h/PPOB0I6tFvWPurvfdtU2GOwkNQI+CCOfpkrKx+hRSC2LliVYPv8AeKqtpX2j+BXnLM4DGMYDGMYDGMYDNOsVzGwiYK5FKWBIF/NDzQ5r61m6spd+q1Qbs7NMm4hZWIndgpokRClQnmizMRXK80Awj6rLp1jhmI1OqPCrFtRnRRXekDnbGOLY+NxAW7GZ/wDi2qcER9OkVvAM8kCIDZF/ls7MnzYANeBlh0XoK6Xee7LK8ht5JmDuavaooAKi7mpQABZ+uVcHWpW6o0CzRNEqtvQgI8bbUZAlktKeWLGgoBX5BwMv/DZdHEJUqeULIZjRXcZZRI7pGoJO3mkuyABZOWnTtU80McivGQ6hv0OPI5FMwIINiiLFUecscqZ4HgJMUyKGJbtzfps8nY4NoCfswFkgfGBLeKaxUkYHz+Wxv+d4rK7rHRp9XAYmmjjJdGtI2f8AQ6uFILjg7aI+ReWOi6rHIoIdQTxt3KTYJUj78gjjzkeTSF9VFOjgokc0b0xolmiK8D2kgo/J5F/c4G19PPs4mTdX/pcE19N/AJ+L/nMujLWniAN/lr/wL/75MJyr7o0gJkl/JLcFtoEW40FJAHsJIonwTV8jA2a/pqHdJ+Zu28iOSRN20NQpTRPJ+MofQ3W01LGoUR1gga1WOwsofbGXWRy20RAU208A19LR/V2nDMO4PgIQbEpIH+XXkAkLfi/2zV0jqf5zLqJ6l/8ATNKi37yiH/zWQUC3/F1gTOvvsjDqJCyupXtgsf8A5UD+X/q+2bH6zGELBh4FBrQndW0e4DzYz1etwksO6vt4N2P7E8EfcZXdd6srQx9uyZGVkJDjthLcysu0ttCofgA2BYu8DfJp9QZt5SIhY9sYEjr7nYGTcSh/pRKI/wCofOYdVj1hjb8N2A+3jeX4PzztqvPlf4z2P1po2vbqkNVdWfJocAZL13WFhkiRkc95tiuq2gJug5vi6PxgV/p/qKtEsbTiSaMmKXcy7968sCOLaiDwPFZbZzPUJo53WVI+ydNqQNQZYk3AdneG3C6X8yM7twAsk+KzooNSjqGR1ZT4KkMD+xHnAj9WnWOFnkQOE2vR+oZdp/cGjf2yrjk07u0bQqjAzuSrlL/yTIbG1vf3VJsAWvzwcvpFBBDAEVzdEVzd38VkCR9KSkTdgkklEIjPIU2QvwaJ5rAqfxMDR7jpQIirJtMjXxp2Zl7Y9oOwFdxIPz85M1GihWSNBEW3AkN3ZbUINvDWT4kIqwOf2y1fQxs25okLVVlFJogqRdXVEivpxmKdNiWtsMYo2KjQUSKJFDg1gb1FD/8Ap/3ODnuUup9SrEHOoieGIBtsjUwfaQppEtgbIoEc/GBcIwPg3RIP7g0R/fMs4np/q0d0K0hhjZ17O9O2Zu5udmqRQ1fF0Od3kAMei6HqJJFLNIGTdIi2m1z25GTeWDbWVgu4UosMMC0xjGAxjGAyh1vppkdptDKYJmO5gSz6eQk+/uQ3QZqHvWm4vnkG+vGBU6fr06TxxayBFExKxSQyNIm8KzlHDKpUlUYgiwaPjLnWT9tCwXcQOADRYk0FF/UkDOe9aaowaU6lVDnSsNRsJI3hAwK2AaO1zRrzXxeWMutE0OmkXhZWjeuOQyFwDf0NH9wMDY0Dt+uU0fKoAo/hq3AfzmS6CO7MYJoC29xoXXLWfk5vys691c6ZY6MS9yQR7p3MaLasbsKdze3heL+owJz6NDwY0I8cqp/7Zj+BQfpG3/2Ep/8ASRlVpfVKloo3W5JDIBsKhCsU/Z7gaQruBNEKu5qPF8E6I/W8bPIvbf2SmEcxAuy9zfVuKAEbEXRIBPwaC4hilj3ASd1T+nuEApZ8BlW2Av55485U9R6HLNG0bCKRT5XUGaZDVbdy71DAEXVeRmzTerkkTuCGXtbd3cqKv8gT1tEm8naa4Uix5rnJfR+vLqTIFjdGiZVYOYj+pdwoxuwP97+1EEhEjjh0SuImYcKDHFtLDav9Cnm9rDgk0K+908csrh5izskgUixFQ7YPtpd7dxgQCVAXcOOM62bRqxvw3wR9vt4P85p03R40IYorOC7biOQZTcm0fAJwKLTaCTVKqyNPEnbV0VSYmQuPcrsFHP2HK0bI4y06hpe2jysWMjCNCUcr7RIAqruNA+4kt5JJ+wGYhlU+8PILNdqRI+CePbScAcfqP83kROi95jLvYE2u195FKze1uQXAbnzXA+KwLGP8PGO4HMpjIUNvad1Mm1QBySC24cDz98mS6aPUCNj7grLKhBI5AO0/7ng5VTxlAqGCEo7fmRoqAPSHkiQqOCq/P0yRo9AyWwcqzNuYKFYN4C7ty2W2gAsKvz5wJ+m0CRtKyg3Mwd7NgkRpHx9BtjTj/wC+c9rOnQaaSczCRdPLcrbe52lJG2YOIh7FIVHLN53PzQy112lkkCgTBSrq4Ow/0m6oMLBHHOReo6eeYbWoKschpWFSPVRBgy2qg+/g8MByQOQi9N0+gTZpQ6zSLGJSZPzHdU2N3ZJKpjbof54FDGmkTWl20jiLaFKOkYRmZTIhEqSR2ApDLtI/qJ+mWSrGzRyOGjeNHjF2oUS9svzVeY1o5p0ujWBYvwzb7chvcpMgkO6RmcCiykmSzyaIu2wIsvqvts0bwSNIigt2u3IpY/0Aq1q36jTheFY81kDXepJdWx03TwUmMYkJ1Ec0IRS1FqZFZv8A48X80De3qOlbSyu+mlAaUi1DqWGwaqahHIGtWMjEhNp44+ctem7NUxnSeNrTs79O1+GV6LGxxfiv6j9cCIs/UAmw6WJpAAO73qjJoe4KV3Eg2SCB8UTzVf1rpeshRjBcoRJOytRShCFDJaOFaRmK7b3MQWs8Xm7W6OUaRFb8U04jcIytKRu3NtMvZdSWrbyeP98ndU692tP2lkvWNDtRVHeYSbAA0gQEBQ5BJIA81fjA4iPQSyyRTB50YIgmWGG2SRXLyQzKoZlW9xF8AOa4Iz6JA7KQO2oVmJJ3jjd8Ac239h9Mo+lem9Qm521ZLziNtS233llj2MIyNghAAUKQtiuecutH0ZY23M8krWSplcvsB/pX4+vu/VzV1xgT8YxgMYxgCMHjGMCFqpdwZXgZoyCG/S1/uoO4g5RdCIj0bAMSuj1MpN2fy/dIqqW5G2KdAB5tdv3zp5UsEAkceRVj7jKLp3pdonJOqkZS7SMoCoJC6halA4YBUjAArwSbs2HQHKXr/UJFkihjijk7wlLdwFlAiVONg83v8+BX3y6zwr9sCj/8ciHbSXTlXVQyjYpVGDwwsI3agNrToLHxf7ZF6p1hSsJi0SSvqZY12y9oeVnO52XcrFUieuT58jnOhbRRkkmNCW4YlVJPg88c8gf2GZrp1AACKAv6QABVWBX08nx9TgV+h6xHKG2RnahKMQFCqVQNQBIJ9hXwPmvg550PqsMxkSGPtmJlDrtRRbqGUjYSPH15/wBsnjSpd7Fvxe1b/vV/Jz2DTKgpEVQeSFULfxZr7AYGzIZklMh9lRr4o28hP24CKPrZJ+1G5mMDxTY5Ffb6Z7jGBi0YNWASORYBr7j6HPQM9xgMYxgMiv0yJm39sBz/AFLaN9/ctH/fJWMCoXoJWYyoYw1NTGMmQkrtXdJv91Diypaq5PzjBrfw87CQ0sjBiX2gBmARadQA17KI8i1+MucouqdNWMApEpjsdxWRZFHIAbaefmzRsBeAcC2671JNPppZZGCqqHyCeSKUBRyxJoUPOU/p+LT6XThu4oeRUad3kLO7lbuQsSd1sRzlTJrnlji0un08ZIp3RUK6ZBv3qXksFbAZgE3AmuaN508vRIWZnaMF3re3ILbSCpNfI2j/AIwNsPU4nDFJUYJy5DAheLtj/SKF84TqUTMUWVCw4Khhfx8fyM0t0GE3cf6v1e5hu8/ro+4cng8ZrX07EBSmRQL2hZHAUltxZfkMTZvnyfrgbm63AFLHUR7QFYnetAM21SefBYUPqclxyBgCpBBFgjwcrU9M6dRSwhRVe0kce01+1qD/ABk/S6YRoqLdKKG4ljx9SeScDbjGMBjBxgMYxgMYxgMYxgMYxgMYxgMYxgMYxgMYxgMYxgMYxgadLo0iG2JAikliFFCybJrN2MYDGLxgMYxgMYxgMYxgc/1SXVLqfyVd02GhQEYYRTFST/Xuk7SlfaQdpBrcMiavr2tECMNN25XlijIaJ5a3QFpSER1LKJAVDbgK55+erxgc4+v1xMgWFA1wiO43ZQHMAldmDgNs3TnYCDSD+dunfVrJOXHcAZREu0xqdukVmYHcfa05ZeeRzyeKvsYHPy9S1Q0iSLFvlP6wYZI9tuoY9ksWbapY0D7ttjzl5G7WAw/ps0DV/IDf9vObMYHO+q9RqUeI6cSGPbN3BEhZi21OwPaCyjcX5qvrxmHqXqWr/DH8FBIZgQHoRhlIVWpO7SyISdpdLqmrnx0uMCmij1DaxH3PHCIt0kTmNlLuKVVKjytEsdxBJFcZB9LavVlm/F9xrC+Yyqo5cgoPy1sAEe4ErQ/Y50+MCl6VqJX1U+4zCJbVVlQKCbFNCdg9gAYcsxN3xxeqLqWsEjIdKNveZUcsTad4LuYKPZtQ2AT7quxRGX+MChXqurCgvpkX2qTzIQD3ijKdoY/5dOOPsa85YdKeRwZJRtDhCsZu09nuDfQ7ifBI4H3ydjAYxjAYxjAYxjAYxjAYxjAYxjAYxjAZ4zUCfoCf7Z7njLYo+DxgU+m9URv2CUdBqY0khL7aYOUAXgmm/MTj7+c3j1FAXjVWZu67xIUjkZd0d7wWApa2tyfofpkTpHTdGSw08Q/IdYjYl9jQ0yKvc+FsEbePHmsyB0a919oB0rtLIxEloxipnB/q/LBU1Y4I8gjAkn1DDUJ3MROypEQj8l9+2xVqKjY2eM8f1Lp1u5fB2/ok5Nuvt9vu9yOOL5FfIzdJpoDs3bPymXZbAbCgYLXPmmcfyc0jpumG72rTeTvIB3GRqvd4JZ22+Ob+mBYo4Pj/AHBHkA/P2IzLNcGnVFCoKUAUB4AAAAH2oDNmAxjGAxmjR65JrMbbtp2n2svP23Abh9xxmmDrULmlf4LWyuikA0SGcBTX2OBNxmKyqfDA+Log+fH7XmptfGGVDIu5zSrY3G1LD2+RwrHn6YG/GMYDGMYDGap9WiFQ7AFiQt/JALED+AT/ABjTatJV3RsGFlbH1U0w/cHA24zXHqFa9rA0SDR8EEgj97BH8ZswGM8DA3R8eft8/wDGL++B7jPNw+o58Z7eAxjGAxjGAxeME4ELp+qjkdzGGDN23cPG8ZO5SqNTgeRGR9eOa4yh6RodDMk/Zkfa6NHqN5kQSdxnbuMZALNtLTrQO5vPFWPpqKCPuCBpWY7JHM3c7h37thJkAajTcfHPAyF0bQ6FoJewxWNljaS90Q2i3RzYWwwu2P6hwTWBIj9N6eObvlmeRSZAPa557h4RF3P+tq8ngAfN4Tek4dSAzk7QG7XsAKrKG3h1lDAsS7eVBUALX6t0rT+m4I5C0ZKyOyyWHG78uAwir/pEbHjxZvLDTQLBGq7qUcAuwslyTyT5JJOBvRKAA8AAD+OBnua5NQqsqswDOSFHySqlm8fQAnMwb8YHuMYvAq/T2jihVkgYsEKqQwAKbUXYtBV/oKmzZIIsnIcWkgkQJ+KdkMbFA1Iu3cpd1OxdwpgCbIpvveTfT+pheNjp5e4DIzOxFEtId/IKrxtZKNUV2+fOVmj6ZBKiRLrJZFRV7QIRVHbdGDAiMCSyig2WBBPHJwJcHRdMHiIZSUDyqAV2N+Zu7jBRTdt3O0/07j++eQentOs0biQF1bvILjLG4Wiu63MmxmoA1fjxWa9V6NgkRkd39+66ZF5aaKawAoHDQx8VVXYNk5H0np5GZXhnUwnn+hnNI0bEOybvP/UR7fHJwOlimVxaMrDxakMP7jM8rOl9Ij07O6yFt4jU7itDthgoWgP9RyzwGMYwImtaPfCrvtYyXGLosyxvYH1pSx/jPNG8as6I1sWkcjnyWG+jVHaXUcHiwMa54u5CskgVzIWiWwC7LHJYA+aUsf4yLoVj/FSn8S0khDDY4UCNVZQyxewHaGAB5PJFkmqCM3RYXE0Xdcd6QlggaNb9xYLtAXfTElgbJAu6rJ8fR41mWWyW2xoLPkIkyrX7iVia80PpldLooJZpAs7rISyuERV5KVtcmOnFURvu/b5oZDk9I6OOPVI8hpwzPxGWg/EAJviAT8skx8Gjyv2FBa9T6ckndieVwsy2yKtkfpUMGAJA9g8/fNet6DE4IeUhlUqSKWt8iznhaoflVQI9t/vli/SkZ1dwWZVCKSSCACSTYrk3z8cZXP6QiKyqWepRKrECMEd8SB6IXk/mNV38fewz0npmJUeiW7qgb7O5fdI4MbG2XmQ0b4oVmT+m1Kbd5svJIzbVsmUEE14DAUFI/TQrMuienE0hJR5G/LjipytAQoqKQAAAxVRZ+aF8KALXAYxjAYxjAYIvGa9SF2N3P0bW3+QNtHdZHPi8Cl9LaHTp3pNPqROXcCVx+HHuXcaYwIoL/mElmtjY5yB0r05o108qQ6nchMMhcGAbO0wlhc7UCNyAd0gYuPJIy36BptOqu2ld2RypO6SaRRS0oTuE7RtrgfFfQZWenOhaTsSR6WXcr9ksdqD9IV4WK7AHLCiWIO8fOBpj9B6ONtqTFQ6FXQtES6jSNpgwYruXbG9+07fkjnMn9F6ZETfqnAVViUyNAV2CLtom1k2t7AaPn9X1N7I/8PoFakdwHTa6ntlmUaVtMNr0GWlcG+QT5HIqG3oXTLsDatrK7ULtHTJHHHCFqgGodsX5Jv6nAnt6S0rcrKQod0YBo6LtNJKUuvaweRhtFEgBTYGXvTunJAmyMUtlq4HkAfA+wyq1PpOGVe3vICTNNtXaK7gplcDk+TRbn+wy+OAwcYOBTel9PCkTDTymRdw3WNtFY41Ht2jyoVr/AKt1jgiokPT4ZlijXW7xCqPDWzcFWWJkLEf5iXFGt0LHzebOmyaXRI3/APoX8xtxav8AQqxAUoIUKIwvPij4A4jan0ZpI1W2MYVVUne1OIwT7+foXJqhybwJmr9LJIKeZrLvITSc7yhICngAbBzyRzzkU+hobX85/YG2glDW5JEJo+2qlY8jn5JHGb9J6K0wKuE7igxOgYKyDtRdtNprkUb8nnNsXpKNN21m5Fc21flCLhWO0ClHG36jxgaOoem4tUrwtOLpg4jSNK3oBZ28httEEkimPB4roQw45H2585y8P+H8UYk/MP5zliOzCI7Ii47IXYwHaB5Hkk+csV9MIJEk3EGMg8LtHEkr1tHt23KfixQIIPOBcYz0D7f7Z5fNfPmvmvrX0wNOo0ocoSSO2+8V8nY60ftTn+wyLH0cDUnUM5Z9jRjgClZ0ejXmtgANA1d2ecsMYFZ1LoKzhgzsN7ByOCOITFyvzwdwvwwU/AzVrPTSyOW7rqSiRmieQgcDlSGv8wm7+P3y4xgYQQhFVR4UBRZJNKKFk2T4+czxjAYxjAYxjAYxjAZjLGGUqfBBB/kUfOZYwK/pfQ49OXKXbhA3tjQflhqpI1VQfcbNX45oCoXR/R0OkiaOFmUMYSSBEKMBUq1KgUsdo3Egk5e4rA5LQf4epDNuSU7OLDCNnO3SHTLTbBt9pLEcgn45ySvoOABwGb3tIzWkDD85IUfarRkLxAhFfJbyDQ6SsYFT0/0zFDOZ1syFDHZCXtLBqJVQTRHkm/reW2MYDGe55gUp9NbTIYp2j724S+1H3BpJHoE/pozSAefIvxm/qPp6KeJI2sKiMiUTahojFYP1Ct85aXnmBQxekUEkrs+4zRdqQlFDH8pYrDfA2gnbVWTnsvo+IoEV2RRMZgFCjaTIklJQ9gBSuPhm+TYvcYFH030qkJU3GdjBl2QRxEkBxbstlz7vPHNn5zDSei4Iq7ahSHVwyogIqAQlbAum5Y/Usfrl/jA5zT+iIlnllZjJ3X3kSKrVbRsUBP8A5dxqdtcHnJDelItzFAihkKcRJagvI9xsK2G5H5o/Br63eMCH0npw08QjBBos3tQRqNzFiEQcKvPi/wDnJmMYDGMVgLxisYDGMYDGMYDGMYDGMYDGMYDGMYDGMYDGMYDGMYDGMYDGMYDGMYDGMYDGMYDGMYDGMYDGMYDGMY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PA"/>
          </a:p>
        </p:txBody>
      </p:sp>
      <p:sp>
        <p:nvSpPr>
          <p:cNvPr id="15" name="14 CuadroTexto"/>
          <p:cNvSpPr txBox="1"/>
          <p:nvPr/>
        </p:nvSpPr>
        <p:spPr>
          <a:xfrm rot="16200000">
            <a:off x="4152125" y="3193791"/>
            <a:ext cx="1327675" cy="369332"/>
          </a:xfrm>
          <a:prstGeom prst="rect">
            <a:avLst/>
          </a:prstGeom>
          <a:noFill/>
        </p:spPr>
        <p:txBody>
          <a:bodyPr wrap="square" rtlCol="0">
            <a:spAutoFit/>
          </a:bodyPr>
          <a:lstStyle/>
          <a:p>
            <a:r>
              <a:rPr lang="es-PA" b="1" dirty="0" smtClean="0">
                <a:solidFill>
                  <a:schemeClr val="bg1"/>
                </a:solidFill>
                <a:latin typeface="Aharoni" pitchFamily="2" charset="-79"/>
                <a:cs typeface="Aharoni" pitchFamily="2" charset="-79"/>
              </a:rPr>
              <a:t>Boquerón</a:t>
            </a:r>
            <a:endParaRPr lang="es-PA" b="1" dirty="0">
              <a:solidFill>
                <a:schemeClr val="bg1"/>
              </a:solidFill>
              <a:latin typeface="Aharoni" pitchFamily="2" charset="-79"/>
              <a:cs typeface="Aharoni" pitchFamily="2" charset="-79"/>
            </a:endParaRPr>
          </a:p>
        </p:txBody>
      </p:sp>
      <p:sp>
        <p:nvSpPr>
          <p:cNvPr id="19" name="18 CuadroTexto"/>
          <p:cNvSpPr txBox="1"/>
          <p:nvPr/>
        </p:nvSpPr>
        <p:spPr>
          <a:xfrm>
            <a:off x="5143504" y="4000504"/>
            <a:ext cx="857256" cy="369332"/>
          </a:xfrm>
          <a:prstGeom prst="rect">
            <a:avLst/>
          </a:prstGeom>
          <a:noFill/>
        </p:spPr>
        <p:txBody>
          <a:bodyPr wrap="square" rtlCol="0">
            <a:spAutoFit/>
          </a:bodyPr>
          <a:lstStyle/>
          <a:p>
            <a:r>
              <a:rPr lang="es-PA" b="1" dirty="0" smtClean="0">
                <a:solidFill>
                  <a:schemeClr val="bg1"/>
                </a:solidFill>
                <a:latin typeface="Aharoni" pitchFamily="2" charset="-79"/>
                <a:cs typeface="Aharoni" pitchFamily="2" charset="-79"/>
              </a:rPr>
              <a:t>David</a:t>
            </a:r>
            <a:endParaRPr lang="es-PA" b="1" dirty="0">
              <a:solidFill>
                <a:schemeClr val="bg1"/>
              </a:solidFill>
              <a:latin typeface="Aharoni" pitchFamily="2" charset="-79"/>
              <a:cs typeface="Aharoni" pitchFamily="2" charset="-79"/>
            </a:endParaRPr>
          </a:p>
        </p:txBody>
      </p:sp>
      <p:graphicFrame>
        <p:nvGraphicFramePr>
          <p:cNvPr id="27" name="26 Tabla"/>
          <p:cNvGraphicFramePr>
            <a:graphicFrameLocks noGrp="1"/>
          </p:cNvGraphicFramePr>
          <p:nvPr>
            <p:extLst>
              <p:ext uri="{D42A27DB-BD31-4B8C-83A1-F6EECF244321}">
                <p14:modId xmlns="" xmlns:p14="http://schemas.microsoft.com/office/powerpoint/2010/main" val="3547455225"/>
              </p:ext>
            </p:extLst>
          </p:nvPr>
        </p:nvGraphicFramePr>
        <p:xfrm>
          <a:off x="133936" y="1634957"/>
          <a:ext cx="4344340" cy="4191559"/>
        </p:xfrm>
        <a:graphic>
          <a:graphicData uri="http://schemas.openxmlformats.org/drawingml/2006/table">
            <a:tbl>
              <a:tblPr/>
              <a:tblGrid>
                <a:gridCol w="4344340"/>
              </a:tblGrid>
              <a:tr h="333563">
                <a:tc>
                  <a:txBody>
                    <a:bodyPr/>
                    <a:lstStyle/>
                    <a:p>
                      <a:pPr>
                        <a:lnSpc>
                          <a:spcPct val="115000"/>
                        </a:lnSpc>
                        <a:spcAft>
                          <a:spcPts val="0"/>
                        </a:spcAft>
                      </a:pPr>
                      <a:r>
                        <a:rPr lang="es-ES" sz="1600" b="1" dirty="0">
                          <a:solidFill>
                            <a:schemeClr val="tx1"/>
                          </a:solidFill>
                          <a:latin typeface="Arial" pitchFamily="34" charset="0"/>
                          <a:ea typeface="Times New Roman"/>
                          <a:cs typeface="Arial" pitchFamily="34" charset="0"/>
                        </a:rPr>
                        <a:t>EXTENSIÓN TERRITORIAL</a:t>
                      </a:r>
                      <a:r>
                        <a:rPr lang="es-ES" sz="1600" b="1" dirty="0" smtClean="0">
                          <a:solidFill>
                            <a:schemeClr val="tx1"/>
                          </a:solidFill>
                          <a:latin typeface="Arial" pitchFamily="34" charset="0"/>
                          <a:ea typeface="Times New Roman"/>
                          <a:cs typeface="Arial" pitchFamily="34" charset="0"/>
                        </a:rPr>
                        <a:t>:</a:t>
                      </a:r>
                      <a:r>
                        <a:rPr lang="es-ES" sz="1600" b="1" baseline="0" dirty="0" smtClean="0">
                          <a:solidFill>
                            <a:schemeClr val="tx1"/>
                          </a:solidFill>
                          <a:latin typeface="Arial" pitchFamily="34" charset="0"/>
                          <a:ea typeface="Times New Roman"/>
                          <a:cs typeface="Arial" pitchFamily="34" charset="0"/>
                        </a:rPr>
                        <a:t> </a:t>
                      </a:r>
                    </a:p>
                    <a:p>
                      <a:pPr>
                        <a:lnSpc>
                          <a:spcPct val="115000"/>
                        </a:lnSpc>
                        <a:spcAft>
                          <a:spcPts val="0"/>
                        </a:spcAft>
                      </a:pPr>
                      <a:r>
                        <a:rPr lang="es-ES" sz="1600" b="1" baseline="0" dirty="0" smtClean="0">
                          <a:solidFill>
                            <a:schemeClr val="tx1"/>
                          </a:solidFill>
                          <a:latin typeface="Arial" pitchFamily="34" charset="0"/>
                          <a:ea typeface="Times New Roman"/>
                          <a:cs typeface="Arial" pitchFamily="34" charset="0"/>
                        </a:rPr>
                        <a:t>75,517 </a:t>
                      </a:r>
                      <a:r>
                        <a:rPr lang="es-ES" sz="1600" b="0" dirty="0" smtClean="0">
                          <a:solidFill>
                            <a:schemeClr val="tx1"/>
                          </a:solidFill>
                          <a:latin typeface="Arial" pitchFamily="34" charset="0"/>
                          <a:ea typeface="Times New Roman"/>
                          <a:cs typeface="Arial" pitchFamily="34" charset="0"/>
                        </a:rPr>
                        <a:t>KM</a:t>
                      </a:r>
                      <a:r>
                        <a:rPr lang="es-ES" sz="1600" b="0" baseline="30000" dirty="0" smtClean="0">
                          <a:solidFill>
                            <a:schemeClr val="tx1"/>
                          </a:solidFill>
                          <a:latin typeface="Arial" pitchFamily="34" charset="0"/>
                          <a:ea typeface="Times New Roman"/>
                          <a:cs typeface="Arial" pitchFamily="34" charset="0"/>
                        </a:rPr>
                        <a:t>2</a:t>
                      </a:r>
                      <a:r>
                        <a:rPr lang="es-ES" sz="1600" b="0" baseline="0" dirty="0" smtClean="0">
                          <a:solidFill>
                            <a:schemeClr val="tx1"/>
                          </a:solidFill>
                          <a:latin typeface="Arial" pitchFamily="34" charset="0"/>
                          <a:ea typeface="Times New Roman"/>
                          <a:cs typeface="Arial" pitchFamily="34" charset="0"/>
                        </a:rPr>
                        <a:t> (incluye aguas continentales)</a:t>
                      </a:r>
                    </a:p>
                    <a:p>
                      <a:pPr>
                        <a:lnSpc>
                          <a:spcPct val="115000"/>
                        </a:lnSpc>
                        <a:spcAft>
                          <a:spcPts val="0"/>
                        </a:spcAft>
                      </a:pPr>
                      <a:r>
                        <a:rPr lang="es-ES" sz="1600" b="1" baseline="0" dirty="0" smtClean="0">
                          <a:solidFill>
                            <a:schemeClr val="tx1"/>
                          </a:solidFill>
                          <a:latin typeface="Arial" pitchFamily="34" charset="0"/>
                          <a:ea typeface="Calibri"/>
                          <a:cs typeface="Arial" pitchFamily="34" charset="0"/>
                        </a:rPr>
                        <a:t>74,177.3</a:t>
                      </a:r>
                      <a:r>
                        <a:rPr lang="es-ES" sz="1600" b="0" baseline="0" dirty="0" smtClean="0">
                          <a:solidFill>
                            <a:schemeClr val="tx1"/>
                          </a:solidFill>
                          <a:latin typeface="Arial" pitchFamily="34" charset="0"/>
                          <a:ea typeface="Calibri"/>
                          <a:cs typeface="Arial" pitchFamily="34" charset="0"/>
                        </a:rPr>
                        <a:t> (sin aguas continentales)</a:t>
                      </a:r>
                      <a:endParaRPr lang="es-PA" sz="1600" b="0" dirty="0">
                        <a:solidFill>
                          <a:schemeClr val="tx1"/>
                        </a:solidFill>
                        <a:latin typeface="Arial" pitchFamily="34" charset="0"/>
                        <a:ea typeface="Calibri"/>
                        <a:cs typeface="Arial" pitchFamily="34" charset="0"/>
                      </a:endParaRPr>
                    </a:p>
                  </a:txBody>
                  <a:tcPr marL="67740" marR="6774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r>
              <a:tr h="557446">
                <a:tc>
                  <a:txBody>
                    <a:bodyPr/>
                    <a:lstStyle/>
                    <a:p>
                      <a:pPr>
                        <a:lnSpc>
                          <a:spcPct val="115000"/>
                        </a:lnSpc>
                        <a:spcAft>
                          <a:spcPts val="0"/>
                        </a:spcAft>
                      </a:pPr>
                      <a:r>
                        <a:rPr lang="es-ES" sz="1600" b="1" dirty="0">
                          <a:solidFill>
                            <a:schemeClr val="tx1"/>
                          </a:solidFill>
                          <a:latin typeface="Arial" pitchFamily="34" charset="0"/>
                          <a:ea typeface="Times New Roman"/>
                          <a:cs typeface="Arial" pitchFamily="34" charset="0"/>
                        </a:rPr>
                        <a:t>POBLACIÓN </a:t>
                      </a:r>
                      <a:r>
                        <a:rPr lang="es-ES" sz="1600" b="1" dirty="0" smtClean="0">
                          <a:solidFill>
                            <a:schemeClr val="tx1"/>
                          </a:solidFill>
                          <a:latin typeface="Arial" pitchFamily="34" charset="0"/>
                          <a:ea typeface="Times New Roman"/>
                          <a:cs typeface="Arial" pitchFamily="34" charset="0"/>
                        </a:rPr>
                        <a:t>ESTIMADA (2013):</a:t>
                      </a:r>
                      <a:r>
                        <a:rPr lang="es-PA" sz="1600" b="1" dirty="0" smtClean="0">
                          <a:solidFill>
                            <a:schemeClr val="tx1"/>
                          </a:solidFill>
                          <a:latin typeface="Arial" pitchFamily="34" charset="0"/>
                          <a:ea typeface="Times New Roman"/>
                          <a:cs typeface="Arial" pitchFamily="34" charset="0"/>
                        </a:rPr>
                        <a:t> 3,850,735</a:t>
                      </a:r>
                    </a:p>
                    <a:p>
                      <a:pPr>
                        <a:lnSpc>
                          <a:spcPct val="115000"/>
                        </a:lnSpc>
                        <a:spcAft>
                          <a:spcPts val="0"/>
                        </a:spcAft>
                      </a:pPr>
                      <a:r>
                        <a:rPr lang="es-ES" sz="1600" b="0" dirty="0" smtClean="0">
                          <a:solidFill>
                            <a:schemeClr val="tx1"/>
                          </a:solidFill>
                          <a:latin typeface="Arial" pitchFamily="34" charset="0"/>
                          <a:ea typeface="Times New Roman"/>
                          <a:cs typeface="Arial" pitchFamily="34" charset="0"/>
                        </a:rPr>
                        <a:t>HABITANTES</a:t>
                      </a:r>
                      <a:r>
                        <a:rPr lang="es-ES" sz="1600" b="0" dirty="0">
                          <a:solidFill>
                            <a:schemeClr val="tx1"/>
                          </a:solidFill>
                          <a:latin typeface="Arial" pitchFamily="34" charset="0"/>
                          <a:ea typeface="Times New Roman"/>
                          <a:cs typeface="Arial" pitchFamily="34" charset="0"/>
                        </a:rPr>
                        <a:t>.</a:t>
                      </a:r>
                      <a:endParaRPr lang="es-PA" sz="1600" b="0" dirty="0">
                        <a:solidFill>
                          <a:schemeClr val="tx1"/>
                        </a:solidFill>
                        <a:latin typeface="Arial" pitchFamily="34" charset="0"/>
                        <a:ea typeface="Calibri"/>
                        <a:cs typeface="Arial" pitchFamily="34" charset="0"/>
                      </a:endParaRPr>
                    </a:p>
                  </a:txBody>
                  <a:tcPr marL="67740" marR="67740" marT="0" marB="0">
                    <a:lnL>
                      <a:noFill/>
                    </a:lnL>
                    <a:lnR>
                      <a:noFill/>
                    </a:lnR>
                    <a:lnT>
                      <a:noFill/>
                    </a:lnT>
                    <a:lnB>
                      <a:noFill/>
                    </a:lnB>
                  </a:tcPr>
                </a:tc>
              </a:tr>
              <a:tr h="333563">
                <a:tc>
                  <a:txBody>
                    <a:bodyPr/>
                    <a:lstStyle/>
                    <a:p>
                      <a:pPr>
                        <a:lnSpc>
                          <a:spcPct val="115000"/>
                        </a:lnSpc>
                        <a:spcAft>
                          <a:spcPts val="0"/>
                        </a:spcAft>
                      </a:pPr>
                      <a:r>
                        <a:rPr lang="es-ES" sz="1600" b="1" dirty="0">
                          <a:solidFill>
                            <a:schemeClr val="tx1"/>
                          </a:solidFill>
                          <a:latin typeface="Arial" pitchFamily="34" charset="0"/>
                          <a:ea typeface="Times New Roman"/>
                          <a:cs typeface="Arial" pitchFamily="34" charset="0"/>
                        </a:rPr>
                        <a:t> &lt; 5 AÑOS: </a:t>
                      </a:r>
                      <a:r>
                        <a:rPr lang="es-ES" sz="1600" b="0" dirty="0" smtClean="0">
                          <a:solidFill>
                            <a:schemeClr val="tx1"/>
                          </a:solidFill>
                          <a:latin typeface="Arial" pitchFamily="34" charset="0"/>
                          <a:ea typeface="Times New Roman"/>
                          <a:cs typeface="Arial" pitchFamily="34" charset="0"/>
                        </a:rPr>
                        <a:t>10%</a:t>
                      </a:r>
                      <a:endParaRPr lang="es-PA" sz="1600" b="0" dirty="0">
                        <a:solidFill>
                          <a:schemeClr val="tx1"/>
                        </a:solidFill>
                        <a:latin typeface="Arial" pitchFamily="34" charset="0"/>
                        <a:ea typeface="Calibri"/>
                        <a:cs typeface="Arial" pitchFamily="34" charset="0"/>
                      </a:endParaRPr>
                    </a:p>
                  </a:txBody>
                  <a:tcPr marL="67740" marR="67740" marT="0" marB="0">
                    <a:lnL>
                      <a:noFill/>
                    </a:lnL>
                    <a:lnR>
                      <a:noFill/>
                    </a:lnR>
                    <a:lnT>
                      <a:noFill/>
                    </a:lnT>
                    <a:lnB>
                      <a:noFill/>
                    </a:lnB>
                    <a:solidFill>
                      <a:srgbClr val="D3DFEE"/>
                    </a:solidFill>
                  </a:tcPr>
                </a:tc>
              </a:tr>
              <a:tr h="333563">
                <a:tc>
                  <a:txBody>
                    <a:bodyPr/>
                    <a:lstStyle/>
                    <a:p>
                      <a:pPr>
                        <a:lnSpc>
                          <a:spcPct val="115000"/>
                        </a:lnSpc>
                        <a:spcAft>
                          <a:spcPts val="0"/>
                        </a:spcAft>
                      </a:pPr>
                      <a:r>
                        <a:rPr lang="es-ES" sz="1600" b="1" dirty="0">
                          <a:solidFill>
                            <a:schemeClr val="tx1"/>
                          </a:solidFill>
                          <a:latin typeface="Arial" pitchFamily="34" charset="0"/>
                          <a:ea typeface="Times New Roman"/>
                          <a:cs typeface="Arial" pitchFamily="34" charset="0"/>
                        </a:rPr>
                        <a:t>5-14 AÑOS: </a:t>
                      </a:r>
                      <a:r>
                        <a:rPr lang="es-ES" sz="1600" b="0" dirty="0" smtClean="0">
                          <a:solidFill>
                            <a:schemeClr val="tx1"/>
                          </a:solidFill>
                          <a:latin typeface="Arial" pitchFamily="34" charset="0"/>
                          <a:ea typeface="Times New Roman"/>
                          <a:cs typeface="Arial" pitchFamily="34" charset="0"/>
                        </a:rPr>
                        <a:t>18.8%</a:t>
                      </a:r>
                      <a:endParaRPr lang="es-PA" sz="1600" b="0" dirty="0">
                        <a:solidFill>
                          <a:schemeClr val="tx1"/>
                        </a:solidFill>
                        <a:latin typeface="Arial" pitchFamily="34" charset="0"/>
                        <a:ea typeface="Calibri"/>
                        <a:cs typeface="Arial" pitchFamily="34" charset="0"/>
                      </a:endParaRPr>
                    </a:p>
                  </a:txBody>
                  <a:tcPr marL="67740" marR="67740" marT="0" marB="0">
                    <a:lnL>
                      <a:noFill/>
                    </a:lnL>
                    <a:lnR>
                      <a:noFill/>
                    </a:lnR>
                    <a:lnT>
                      <a:noFill/>
                    </a:lnT>
                    <a:lnB>
                      <a:noFill/>
                    </a:lnB>
                  </a:tcPr>
                </a:tc>
              </a:tr>
              <a:tr h="333563">
                <a:tc>
                  <a:txBody>
                    <a:bodyPr/>
                    <a:lstStyle/>
                    <a:p>
                      <a:pPr>
                        <a:lnSpc>
                          <a:spcPct val="115000"/>
                        </a:lnSpc>
                        <a:spcAft>
                          <a:spcPts val="0"/>
                        </a:spcAft>
                      </a:pPr>
                      <a:r>
                        <a:rPr lang="es-ES" sz="1600" b="1" dirty="0">
                          <a:solidFill>
                            <a:schemeClr val="tx1"/>
                          </a:solidFill>
                          <a:latin typeface="Arial" pitchFamily="34" charset="0"/>
                          <a:ea typeface="Times New Roman"/>
                          <a:cs typeface="Arial" pitchFamily="34" charset="0"/>
                        </a:rPr>
                        <a:t> 15-64 AÑOS</a:t>
                      </a:r>
                      <a:r>
                        <a:rPr lang="es-ES" sz="1600" b="0" dirty="0" smtClean="0">
                          <a:solidFill>
                            <a:schemeClr val="tx1"/>
                          </a:solidFill>
                          <a:latin typeface="Arial" pitchFamily="34" charset="0"/>
                          <a:ea typeface="Times New Roman"/>
                          <a:cs typeface="Arial" pitchFamily="34" charset="0"/>
                        </a:rPr>
                        <a:t>: 64.4%</a:t>
                      </a:r>
                      <a:endParaRPr lang="es-PA" sz="1600" b="0" dirty="0">
                        <a:solidFill>
                          <a:schemeClr val="tx1"/>
                        </a:solidFill>
                        <a:latin typeface="Arial" pitchFamily="34" charset="0"/>
                        <a:ea typeface="Calibri"/>
                        <a:cs typeface="Arial" pitchFamily="34" charset="0"/>
                      </a:endParaRPr>
                    </a:p>
                  </a:txBody>
                  <a:tcPr marL="67740" marR="67740" marT="0" marB="0">
                    <a:lnL>
                      <a:noFill/>
                    </a:lnL>
                    <a:lnR>
                      <a:noFill/>
                    </a:lnR>
                    <a:lnT>
                      <a:noFill/>
                    </a:lnT>
                    <a:lnB>
                      <a:noFill/>
                    </a:lnB>
                  </a:tcPr>
                </a:tc>
              </a:tr>
              <a:tr h="333563">
                <a:tc>
                  <a:txBody>
                    <a:bodyPr/>
                    <a:lstStyle/>
                    <a:p>
                      <a:pPr>
                        <a:lnSpc>
                          <a:spcPct val="115000"/>
                        </a:lnSpc>
                        <a:spcAft>
                          <a:spcPts val="0"/>
                        </a:spcAft>
                      </a:pPr>
                      <a:r>
                        <a:rPr lang="es-ES" sz="1600" b="1" dirty="0">
                          <a:solidFill>
                            <a:schemeClr val="tx1"/>
                          </a:solidFill>
                          <a:latin typeface="Arial" pitchFamily="34" charset="0"/>
                          <a:ea typeface="Times New Roman"/>
                          <a:cs typeface="Arial" pitchFamily="34" charset="0"/>
                        </a:rPr>
                        <a:t>&gt; 65 </a:t>
                      </a:r>
                      <a:r>
                        <a:rPr lang="es-ES" sz="1600" b="1" dirty="0" smtClean="0">
                          <a:solidFill>
                            <a:schemeClr val="tx1"/>
                          </a:solidFill>
                          <a:latin typeface="Arial" pitchFamily="34" charset="0"/>
                          <a:ea typeface="Times New Roman"/>
                          <a:cs typeface="Arial" pitchFamily="34" charset="0"/>
                        </a:rPr>
                        <a:t>AÑOS: </a:t>
                      </a:r>
                      <a:r>
                        <a:rPr lang="es-ES" sz="1600" b="0" dirty="0" smtClean="0">
                          <a:solidFill>
                            <a:schemeClr val="tx1"/>
                          </a:solidFill>
                          <a:latin typeface="Arial" pitchFamily="34" charset="0"/>
                          <a:ea typeface="Times New Roman"/>
                          <a:cs typeface="Arial" pitchFamily="34" charset="0"/>
                        </a:rPr>
                        <a:t>7.1%</a:t>
                      </a:r>
                      <a:r>
                        <a:rPr lang="es-ES" sz="1600" b="1" dirty="0" smtClean="0">
                          <a:solidFill>
                            <a:schemeClr val="tx1"/>
                          </a:solidFill>
                          <a:latin typeface="Arial" pitchFamily="34" charset="0"/>
                          <a:ea typeface="Times New Roman"/>
                          <a:cs typeface="Arial" pitchFamily="34" charset="0"/>
                        </a:rPr>
                        <a:t> </a:t>
                      </a:r>
                      <a:endParaRPr lang="es-PA" sz="1600" b="0" dirty="0">
                        <a:solidFill>
                          <a:schemeClr val="tx1"/>
                        </a:solidFill>
                        <a:latin typeface="Arial" pitchFamily="34" charset="0"/>
                        <a:ea typeface="Calibri"/>
                        <a:cs typeface="Arial" pitchFamily="34" charset="0"/>
                      </a:endParaRPr>
                    </a:p>
                  </a:txBody>
                  <a:tcPr marL="67740" marR="67740" marT="0" marB="0">
                    <a:lnL>
                      <a:noFill/>
                    </a:lnL>
                    <a:lnR>
                      <a:noFill/>
                    </a:lnR>
                    <a:lnT>
                      <a:noFill/>
                    </a:lnT>
                    <a:lnB>
                      <a:noFill/>
                    </a:lnB>
                    <a:solidFill>
                      <a:srgbClr val="D3DFEE"/>
                    </a:solidFill>
                  </a:tcPr>
                </a:tc>
              </a:tr>
              <a:tr h="333563">
                <a:tc>
                  <a:txBody>
                    <a:bodyPr/>
                    <a:lstStyle/>
                    <a:p>
                      <a:pPr>
                        <a:lnSpc>
                          <a:spcPct val="115000"/>
                        </a:lnSpc>
                        <a:spcAft>
                          <a:spcPts val="0"/>
                        </a:spcAft>
                      </a:pPr>
                      <a:r>
                        <a:rPr lang="es-ES" sz="1600" b="1" dirty="0">
                          <a:solidFill>
                            <a:schemeClr val="tx1"/>
                          </a:solidFill>
                          <a:latin typeface="Arial" pitchFamily="34" charset="0"/>
                          <a:ea typeface="Times New Roman"/>
                          <a:cs typeface="Arial" pitchFamily="34" charset="0"/>
                        </a:rPr>
                        <a:t>HABITANTES POR </a:t>
                      </a:r>
                      <a:r>
                        <a:rPr lang="es-ES" sz="1600" b="1" dirty="0" smtClean="0">
                          <a:solidFill>
                            <a:schemeClr val="tx1"/>
                          </a:solidFill>
                          <a:latin typeface="Arial" pitchFamily="34" charset="0"/>
                          <a:ea typeface="Times New Roman"/>
                          <a:cs typeface="Arial" pitchFamily="34" charset="0"/>
                        </a:rPr>
                        <a:t>KM</a:t>
                      </a:r>
                      <a:r>
                        <a:rPr lang="es-ES" sz="1600" b="1" baseline="30000" dirty="0" smtClean="0">
                          <a:solidFill>
                            <a:schemeClr val="tx1"/>
                          </a:solidFill>
                          <a:latin typeface="Arial" pitchFamily="34" charset="0"/>
                          <a:ea typeface="Times New Roman"/>
                          <a:cs typeface="Arial" pitchFamily="34" charset="0"/>
                        </a:rPr>
                        <a:t>2: </a:t>
                      </a:r>
                      <a:r>
                        <a:rPr lang="es-ES" sz="1600" b="1" baseline="0" dirty="0" smtClean="0">
                          <a:solidFill>
                            <a:schemeClr val="tx1"/>
                          </a:solidFill>
                          <a:latin typeface="Arial" pitchFamily="34" charset="0"/>
                          <a:ea typeface="Times New Roman"/>
                          <a:cs typeface="Arial" pitchFamily="34" charset="0"/>
                        </a:rPr>
                        <a:t> 51.9 </a:t>
                      </a:r>
                      <a:r>
                        <a:rPr lang="es-ES" sz="1600" b="1" dirty="0" smtClean="0">
                          <a:solidFill>
                            <a:schemeClr val="tx1"/>
                          </a:solidFill>
                          <a:latin typeface="Arial" pitchFamily="34" charset="0"/>
                          <a:ea typeface="Times New Roman"/>
                          <a:cs typeface="Arial" pitchFamily="34" charset="0"/>
                        </a:rPr>
                        <a:t> </a:t>
                      </a:r>
                      <a:r>
                        <a:rPr lang="es-ES" sz="1600" b="0" dirty="0" smtClean="0">
                          <a:solidFill>
                            <a:schemeClr val="tx1"/>
                          </a:solidFill>
                          <a:latin typeface="Arial" pitchFamily="34" charset="0"/>
                          <a:ea typeface="Times New Roman"/>
                          <a:cs typeface="Arial" pitchFamily="34" charset="0"/>
                        </a:rPr>
                        <a:t>HABITANTES</a:t>
                      </a:r>
                      <a:endParaRPr lang="es-PA" sz="1600" b="0" dirty="0">
                        <a:solidFill>
                          <a:schemeClr val="tx1"/>
                        </a:solidFill>
                        <a:latin typeface="Arial" pitchFamily="34" charset="0"/>
                        <a:ea typeface="Calibri"/>
                        <a:cs typeface="Arial" pitchFamily="34" charset="0"/>
                      </a:endParaRPr>
                    </a:p>
                  </a:txBody>
                  <a:tcPr marL="67740" marR="67740" marT="0" marB="0">
                    <a:lnL>
                      <a:noFill/>
                    </a:lnL>
                    <a:lnR>
                      <a:noFill/>
                    </a:lnR>
                    <a:lnT>
                      <a:noFill/>
                    </a:lnT>
                    <a:lnB>
                      <a:noFill/>
                    </a:lnB>
                  </a:tcPr>
                </a:tc>
              </a:tr>
              <a:tr h="1114891">
                <a:tc>
                  <a:txBody>
                    <a:bodyPr/>
                    <a:lstStyle/>
                    <a:p>
                      <a:pPr>
                        <a:lnSpc>
                          <a:spcPct val="115000"/>
                        </a:lnSpc>
                        <a:spcAft>
                          <a:spcPts val="0"/>
                        </a:spcAft>
                      </a:pPr>
                      <a:r>
                        <a:rPr lang="es-ES" sz="1600" b="1" dirty="0">
                          <a:solidFill>
                            <a:schemeClr val="tx1"/>
                          </a:solidFill>
                          <a:latin typeface="Arial" pitchFamily="34" charset="0"/>
                          <a:ea typeface="Times New Roman"/>
                          <a:cs typeface="Arial" pitchFamily="34" charset="0"/>
                        </a:rPr>
                        <a:t>ESPERANZA DE VIDA AL NACER (</a:t>
                      </a:r>
                      <a:r>
                        <a:rPr lang="es-ES" sz="1600" b="1" dirty="0" smtClean="0">
                          <a:solidFill>
                            <a:schemeClr val="tx1"/>
                          </a:solidFill>
                          <a:latin typeface="Arial" pitchFamily="34" charset="0"/>
                          <a:ea typeface="Times New Roman"/>
                          <a:cs typeface="Arial" pitchFamily="34" charset="0"/>
                        </a:rPr>
                        <a:t>2012): 77.16  AÑOS</a:t>
                      </a:r>
                    </a:p>
                    <a:p>
                      <a:pPr>
                        <a:lnSpc>
                          <a:spcPct val="115000"/>
                        </a:lnSpc>
                        <a:spcAft>
                          <a:spcPts val="0"/>
                        </a:spcAft>
                      </a:pPr>
                      <a:r>
                        <a:rPr lang="es-ES" sz="1600" b="1" dirty="0" smtClean="0">
                          <a:solidFill>
                            <a:schemeClr val="tx1"/>
                          </a:solidFill>
                          <a:latin typeface="Arial" pitchFamily="34" charset="0"/>
                          <a:ea typeface="Calibri"/>
                          <a:cs typeface="Arial" pitchFamily="34" charset="0"/>
                        </a:rPr>
                        <a:t>                      HOMBRES: 74.15</a:t>
                      </a:r>
                      <a:r>
                        <a:rPr lang="es-ES" sz="1600" b="1" baseline="0" dirty="0" smtClean="0">
                          <a:solidFill>
                            <a:schemeClr val="tx1"/>
                          </a:solidFill>
                          <a:latin typeface="Arial" pitchFamily="34" charset="0"/>
                          <a:ea typeface="Calibri"/>
                          <a:cs typeface="Arial" pitchFamily="34" charset="0"/>
                        </a:rPr>
                        <a:t> </a:t>
                      </a:r>
                    </a:p>
                    <a:p>
                      <a:pPr>
                        <a:lnSpc>
                          <a:spcPct val="115000"/>
                        </a:lnSpc>
                        <a:spcAft>
                          <a:spcPts val="0"/>
                        </a:spcAft>
                      </a:pPr>
                      <a:r>
                        <a:rPr lang="es-ES" sz="1600" b="1" baseline="0" dirty="0" smtClean="0">
                          <a:solidFill>
                            <a:schemeClr val="tx1"/>
                          </a:solidFill>
                          <a:latin typeface="Arial" pitchFamily="34" charset="0"/>
                          <a:ea typeface="Calibri"/>
                          <a:cs typeface="Arial" pitchFamily="34" charset="0"/>
                        </a:rPr>
                        <a:t>                      MUJERES: 80.31 </a:t>
                      </a:r>
                      <a:endParaRPr lang="es-PA" sz="1600" b="1" dirty="0">
                        <a:solidFill>
                          <a:schemeClr val="tx1"/>
                        </a:solidFill>
                        <a:latin typeface="Arial" pitchFamily="34" charset="0"/>
                        <a:ea typeface="Calibri"/>
                        <a:cs typeface="Arial" pitchFamily="34" charset="0"/>
                      </a:endParaRPr>
                    </a:p>
                  </a:txBody>
                  <a:tcPr marL="67740" marR="67740" marT="0" marB="0">
                    <a:lnL>
                      <a:noFill/>
                    </a:lnL>
                    <a:lnR>
                      <a:noFill/>
                    </a:lnR>
                    <a:lnT>
                      <a:noFill/>
                    </a:lnT>
                    <a:lnB>
                      <a:noFill/>
                    </a:lnB>
                    <a:solidFill>
                      <a:srgbClr val="D3DFEE"/>
                    </a:solidFill>
                  </a:tcPr>
                </a:tc>
              </a:tr>
            </a:tbl>
          </a:graphicData>
        </a:graphic>
      </p:graphicFrame>
      <p:sp>
        <p:nvSpPr>
          <p:cNvPr id="9" name="Title 1"/>
          <p:cNvSpPr>
            <a:spLocks noGrp="1"/>
          </p:cNvSpPr>
          <p:nvPr>
            <p:ph type="title"/>
          </p:nvPr>
        </p:nvSpPr>
        <p:spPr>
          <a:xfrm>
            <a:off x="279791" y="228600"/>
            <a:ext cx="8574087" cy="967840"/>
          </a:xfrm>
          <a:solidFill>
            <a:schemeClr val="accent3">
              <a:lumMod val="60000"/>
              <a:lumOff val="40000"/>
            </a:schemeClr>
          </a:solidFill>
        </p:spPr>
        <p:txBody>
          <a:bodyPr>
            <a:normAutofit/>
          </a:bodyPr>
          <a:lstStyle/>
          <a:p>
            <a:pPr lvl="0" algn="ctr" fontAlgn="base">
              <a:spcAft>
                <a:spcPct val="0"/>
              </a:spcAft>
            </a:pPr>
            <a:r>
              <a:rPr lang="es-ES" sz="3200" b="1" dirty="0"/>
              <a:t>SITUACIÓN DEMOGRÁFICA </a:t>
            </a:r>
            <a:endParaRPr lang="es-NI" sz="3200" dirty="0">
              <a:solidFill>
                <a:schemeClr val="tx1"/>
              </a:solidFill>
              <a:latin typeface="Arial Black" pitchFamily="34" charset="0"/>
              <a:cs typeface="Arial" pitchFamily="34" charset="0"/>
            </a:endParaRPr>
          </a:p>
        </p:txBody>
      </p:sp>
      <p:pic>
        <p:nvPicPr>
          <p:cNvPr id="2" name="Picture 1"/>
          <p:cNvPicPr>
            <a:picLocks noChangeAspect="1"/>
          </p:cNvPicPr>
          <p:nvPr/>
        </p:nvPicPr>
        <p:blipFill>
          <a:blip r:embed="rId2" cstate="print"/>
          <a:stretch>
            <a:fillRect/>
          </a:stretch>
        </p:blipFill>
        <p:spPr>
          <a:xfrm>
            <a:off x="4478275" y="2021597"/>
            <a:ext cx="4670163" cy="2206243"/>
          </a:xfrm>
          <a:prstGeom prst="rect">
            <a:avLst/>
          </a:prstGeom>
        </p:spPr>
      </p:pic>
      <p:sp>
        <p:nvSpPr>
          <p:cNvPr id="11" name="Text Box 23"/>
          <p:cNvSpPr txBox="1">
            <a:spLocks noChangeArrowheads="1"/>
          </p:cNvSpPr>
          <p:nvPr/>
        </p:nvSpPr>
        <p:spPr bwMode="auto">
          <a:xfrm>
            <a:off x="5562600" y="2743200"/>
            <a:ext cx="457200" cy="138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1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s-CL" sz="300" b="1" dirty="0"/>
              <a:t>(5 Centros)</a:t>
            </a:r>
            <a:endParaRPr lang="es-ES" sz="300" b="1" dirty="0"/>
          </a:p>
        </p:txBody>
      </p:sp>
      <p:sp>
        <p:nvSpPr>
          <p:cNvPr id="13" name="Line 30"/>
          <p:cNvSpPr>
            <a:spLocks noChangeShapeType="1"/>
          </p:cNvSpPr>
          <p:nvPr/>
        </p:nvSpPr>
        <p:spPr bwMode="auto">
          <a:xfrm>
            <a:off x="152400" y="5257800"/>
            <a:ext cx="0" cy="4572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s-ES"/>
          </a:p>
        </p:txBody>
      </p:sp>
      <p:sp>
        <p:nvSpPr>
          <p:cNvPr id="20" name="Line 40"/>
          <p:cNvSpPr>
            <a:spLocks noChangeShapeType="1"/>
          </p:cNvSpPr>
          <p:nvPr/>
        </p:nvSpPr>
        <p:spPr bwMode="auto">
          <a:xfrm>
            <a:off x="4478276" y="2021597"/>
            <a:ext cx="4665724" cy="15477"/>
          </a:xfrm>
          <a:prstGeom prst="line">
            <a:avLst/>
          </a:prstGeom>
          <a:noFill/>
          <a:ln w="57150" cmpd="sng">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s-ES"/>
          </a:p>
        </p:txBody>
      </p:sp>
      <p:sp>
        <p:nvSpPr>
          <p:cNvPr id="28" name="CuadroTexto 1"/>
          <p:cNvSpPr txBox="1"/>
          <p:nvPr/>
        </p:nvSpPr>
        <p:spPr>
          <a:xfrm>
            <a:off x="4648200" y="2781285"/>
            <a:ext cx="762000" cy="200055"/>
          </a:xfrm>
          <a:prstGeom prst="rect">
            <a:avLst/>
          </a:prstGeom>
          <a:solidFill>
            <a:schemeClr val="bg1"/>
          </a:solidFill>
        </p:spPr>
        <p:txBody>
          <a:bodyPr wrap="square" rtlCol="0">
            <a:spAutoFit/>
          </a:bodyPr>
          <a:lstStyle/>
          <a:p>
            <a:pPr algn="ctr"/>
            <a:r>
              <a:rPr lang="es-ES" sz="700" dirty="0" smtClean="0"/>
              <a:t>Bocas del Toro</a:t>
            </a:r>
            <a:endParaRPr lang="es-ES" sz="700" dirty="0"/>
          </a:p>
        </p:txBody>
      </p:sp>
      <p:sp>
        <p:nvSpPr>
          <p:cNvPr id="29" name="CuadroTexto 51"/>
          <p:cNvSpPr txBox="1"/>
          <p:nvPr/>
        </p:nvSpPr>
        <p:spPr>
          <a:xfrm rot="1604592">
            <a:off x="7928890" y="2649182"/>
            <a:ext cx="1004979" cy="215444"/>
          </a:xfrm>
          <a:prstGeom prst="rect">
            <a:avLst/>
          </a:prstGeom>
          <a:solidFill>
            <a:srgbClr val="FAFFE2"/>
          </a:solidFill>
        </p:spPr>
        <p:txBody>
          <a:bodyPr wrap="square" rtlCol="0">
            <a:spAutoFit/>
          </a:bodyPr>
          <a:lstStyle/>
          <a:p>
            <a:pPr algn="ctr"/>
            <a:r>
              <a:rPr lang="es-ES" sz="800" dirty="0" err="1" smtClean="0"/>
              <a:t>Guna</a:t>
            </a:r>
            <a:r>
              <a:rPr lang="es-ES" sz="800" dirty="0" smtClean="0"/>
              <a:t> </a:t>
            </a:r>
            <a:r>
              <a:rPr lang="es-ES" sz="800" dirty="0" err="1" smtClean="0"/>
              <a:t>Yala</a:t>
            </a:r>
            <a:endParaRPr lang="es-ES" sz="800" dirty="0"/>
          </a:p>
        </p:txBody>
      </p:sp>
      <p:sp>
        <p:nvSpPr>
          <p:cNvPr id="30" name="CuadroTexto 52"/>
          <p:cNvSpPr txBox="1"/>
          <p:nvPr/>
        </p:nvSpPr>
        <p:spPr>
          <a:xfrm>
            <a:off x="4648200" y="3254960"/>
            <a:ext cx="631844" cy="215444"/>
          </a:xfrm>
          <a:prstGeom prst="rect">
            <a:avLst/>
          </a:prstGeom>
          <a:solidFill>
            <a:schemeClr val="bg1"/>
          </a:solidFill>
        </p:spPr>
        <p:txBody>
          <a:bodyPr wrap="square" rtlCol="0">
            <a:spAutoFit/>
          </a:bodyPr>
          <a:lstStyle/>
          <a:p>
            <a:pPr algn="ctr"/>
            <a:r>
              <a:rPr lang="es-ES" sz="800" dirty="0" smtClean="0"/>
              <a:t>Chiriquí</a:t>
            </a:r>
            <a:endParaRPr lang="es-ES" sz="800" dirty="0"/>
          </a:p>
        </p:txBody>
      </p:sp>
      <p:sp>
        <p:nvSpPr>
          <p:cNvPr id="31" name="CuadroTexto 53"/>
          <p:cNvSpPr txBox="1"/>
          <p:nvPr/>
        </p:nvSpPr>
        <p:spPr>
          <a:xfrm>
            <a:off x="5257799" y="3124719"/>
            <a:ext cx="762001" cy="215444"/>
          </a:xfrm>
          <a:prstGeom prst="rect">
            <a:avLst/>
          </a:prstGeom>
          <a:solidFill>
            <a:srgbClr val="FAFFE2"/>
          </a:solidFill>
        </p:spPr>
        <p:txBody>
          <a:bodyPr wrap="square" rtlCol="0">
            <a:spAutoFit/>
          </a:bodyPr>
          <a:lstStyle/>
          <a:p>
            <a:pPr algn="ctr"/>
            <a:r>
              <a:rPr lang="es-ES" sz="800" dirty="0" err="1" smtClean="0"/>
              <a:t>Nagbe</a:t>
            </a:r>
            <a:r>
              <a:rPr lang="es-ES" sz="800" dirty="0" smtClean="0"/>
              <a:t> </a:t>
            </a:r>
            <a:r>
              <a:rPr lang="es-ES" sz="800" dirty="0" err="1" smtClean="0"/>
              <a:t>Buglé</a:t>
            </a:r>
            <a:endParaRPr lang="es-ES" sz="800" dirty="0"/>
          </a:p>
        </p:txBody>
      </p:sp>
      <p:sp>
        <p:nvSpPr>
          <p:cNvPr id="32" name="CuadroTexto 54"/>
          <p:cNvSpPr txBox="1"/>
          <p:nvPr/>
        </p:nvSpPr>
        <p:spPr>
          <a:xfrm>
            <a:off x="5661671" y="3447885"/>
            <a:ext cx="586728" cy="215444"/>
          </a:xfrm>
          <a:prstGeom prst="rect">
            <a:avLst/>
          </a:prstGeom>
          <a:solidFill>
            <a:schemeClr val="bg1"/>
          </a:solidFill>
        </p:spPr>
        <p:txBody>
          <a:bodyPr wrap="square" rtlCol="0">
            <a:spAutoFit/>
          </a:bodyPr>
          <a:lstStyle/>
          <a:p>
            <a:pPr algn="ctr"/>
            <a:r>
              <a:rPr lang="es-ES" sz="800" dirty="0" smtClean="0"/>
              <a:t>Veraguas</a:t>
            </a:r>
            <a:endParaRPr lang="es-ES" sz="800" dirty="0"/>
          </a:p>
        </p:txBody>
      </p:sp>
      <p:sp>
        <p:nvSpPr>
          <p:cNvPr id="33" name="CuadroTexto 55"/>
          <p:cNvSpPr txBox="1"/>
          <p:nvPr/>
        </p:nvSpPr>
        <p:spPr>
          <a:xfrm>
            <a:off x="6408145" y="3172599"/>
            <a:ext cx="425836" cy="215444"/>
          </a:xfrm>
          <a:prstGeom prst="rect">
            <a:avLst/>
          </a:prstGeom>
          <a:solidFill>
            <a:schemeClr val="bg1"/>
          </a:solidFill>
        </p:spPr>
        <p:txBody>
          <a:bodyPr wrap="square" rtlCol="0">
            <a:spAutoFit/>
          </a:bodyPr>
          <a:lstStyle/>
          <a:p>
            <a:pPr algn="ctr"/>
            <a:r>
              <a:rPr lang="es-ES" sz="800" dirty="0" smtClean="0"/>
              <a:t>Coclé</a:t>
            </a:r>
            <a:endParaRPr lang="es-ES" sz="800" dirty="0"/>
          </a:p>
        </p:txBody>
      </p:sp>
      <p:sp>
        <p:nvSpPr>
          <p:cNvPr id="34" name="CuadroTexto 56"/>
          <p:cNvSpPr txBox="1"/>
          <p:nvPr/>
        </p:nvSpPr>
        <p:spPr>
          <a:xfrm>
            <a:off x="6172548" y="3663329"/>
            <a:ext cx="577888" cy="215444"/>
          </a:xfrm>
          <a:prstGeom prst="rect">
            <a:avLst/>
          </a:prstGeom>
          <a:solidFill>
            <a:schemeClr val="bg1"/>
          </a:solidFill>
        </p:spPr>
        <p:txBody>
          <a:bodyPr wrap="square" rtlCol="0">
            <a:spAutoFit/>
          </a:bodyPr>
          <a:lstStyle/>
          <a:p>
            <a:pPr algn="ctr"/>
            <a:r>
              <a:rPr lang="es-ES" sz="800" dirty="0" smtClean="0"/>
              <a:t>Herrera</a:t>
            </a:r>
            <a:endParaRPr lang="es-ES" sz="800" dirty="0"/>
          </a:p>
        </p:txBody>
      </p:sp>
      <p:sp>
        <p:nvSpPr>
          <p:cNvPr id="35" name="CuadroTexto 57"/>
          <p:cNvSpPr txBox="1"/>
          <p:nvPr/>
        </p:nvSpPr>
        <p:spPr>
          <a:xfrm>
            <a:off x="6400800" y="3942267"/>
            <a:ext cx="609600" cy="200055"/>
          </a:xfrm>
          <a:prstGeom prst="rect">
            <a:avLst/>
          </a:prstGeom>
          <a:solidFill>
            <a:schemeClr val="bg1"/>
          </a:solidFill>
        </p:spPr>
        <p:txBody>
          <a:bodyPr wrap="square" rtlCol="0">
            <a:spAutoFit/>
          </a:bodyPr>
          <a:lstStyle/>
          <a:p>
            <a:pPr algn="ctr"/>
            <a:r>
              <a:rPr lang="es-ES" sz="700" dirty="0" smtClean="0"/>
              <a:t>Los Santos</a:t>
            </a:r>
            <a:endParaRPr lang="es-ES" sz="700" dirty="0"/>
          </a:p>
        </p:txBody>
      </p:sp>
      <p:sp>
        <p:nvSpPr>
          <p:cNvPr id="36" name="CuadroTexto 58"/>
          <p:cNvSpPr txBox="1"/>
          <p:nvPr/>
        </p:nvSpPr>
        <p:spPr>
          <a:xfrm>
            <a:off x="6333964" y="2863776"/>
            <a:ext cx="609600" cy="215444"/>
          </a:xfrm>
          <a:prstGeom prst="rect">
            <a:avLst/>
          </a:prstGeom>
          <a:solidFill>
            <a:schemeClr val="bg1"/>
          </a:solidFill>
        </p:spPr>
        <p:txBody>
          <a:bodyPr wrap="square" rtlCol="0">
            <a:spAutoFit/>
          </a:bodyPr>
          <a:lstStyle/>
          <a:p>
            <a:pPr algn="ctr"/>
            <a:r>
              <a:rPr lang="es-ES" sz="800" dirty="0" smtClean="0"/>
              <a:t>Colón</a:t>
            </a:r>
            <a:endParaRPr lang="es-ES" sz="800" dirty="0"/>
          </a:p>
        </p:txBody>
      </p:sp>
      <p:sp>
        <p:nvSpPr>
          <p:cNvPr id="37" name="CuadroTexto 59"/>
          <p:cNvSpPr txBox="1"/>
          <p:nvPr/>
        </p:nvSpPr>
        <p:spPr>
          <a:xfrm rot="1712090">
            <a:off x="8482672" y="3605997"/>
            <a:ext cx="560658" cy="215444"/>
          </a:xfrm>
          <a:prstGeom prst="rect">
            <a:avLst/>
          </a:prstGeom>
          <a:solidFill>
            <a:schemeClr val="bg1"/>
          </a:solidFill>
        </p:spPr>
        <p:txBody>
          <a:bodyPr wrap="square" rtlCol="0">
            <a:spAutoFit/>
          </a:bodyPr>
          <a:lstStyle/>
          <a:p>
            <a:pPr algn="ctr"/>
            <a:r>
              <a:rPr lang="es-ES" sz="800" dirty="0" smtClean="0"/>
              <a:t>Darién</a:t>
            </a:r>
            <a:endParaRPr lang="es-ES" sz="800" dirty="0"/>
          </a:p>
        </p:txBody>
      </p:sp>
      <p:sp>
        <p:nvSpPr>
          <p:cNvPr id="38" name="CuadroTexto 60"/>
          <p:cNvSpPr txBox="1"/>
          <p:nvPr/>
        </p:nvSpPr>
        <p:spPr>
          <a:xfrm>
            <a:off x="7153315" y="2822341"/>
            <a:ext cx="637596" cy="215444"/>
          </a:xfrm>
          <a:prstGeom prst="rect">
            <a:avLst/>
          </a:prstGeom>
          <a:solidFill>
            <a:schemeClr val="bg1"/>
          </a:solidFill>
        </p:spPr>
        <p:txBody>
          <a:bodyPr wrap="square" rtlCol="0">
            <a:spAutoFit/>
          </a:bodyPr>
          <a:lstStyle/>
          <a:p>
            <a:pPr algn="ctr"/>
            <a:r>
              <a:rPr lang="es-ES" sz="800" dirty="0" smtClean="0"/>
              <a:t>Panamá</a:t>
            </a:r>
            <a:endParaRPr lang="es-ES" sz="800" dirty="0"/>
          </a:p>
        </p:txBody>
      </p:sp>
      <p:sp>
        <p:nvSpPr>
          <p:cNvPr id="39" name="CuadroTexto 61"/>
          <p:cNvSpPr txBox="1"/>
          <p:nvPr/>
        </p:nvSpPr>
        <p:spPr>
          <a:xfrm rot="1594661">
            <a:off x="8591549" y="3254960"/>
            <a:ext cx="708671" cy="338554"/>
          </a:xfrm>
          <a:prstGeom prst="rect">
            <a:avLst/>
          </a:prstGeom>
          <a:solidFill>
            <a:srgbClr val="FAFFE2"/>
          </a:solidFill>
        </p:spPr>
        <p:txBody>
          <a:bodyPr wrap="square" rtlCol="0">
            <a:spAutoFit/>
          </a:bodyPr>
          <a:lstStyle/>
          <a:p>
            <a:pPr algn="ctr"/>
            <a:r>
              <a:rPr lang="es-ES" sz="800" dirty="0" err="1" smtClean="0"/>
              <a:t>Emberá</a:t>
            </a:r>
            <a:endParaRPr lang="es-ES" sz="800" dirty="0" smtClean="0"/>
          </a:p>
          <a:p>
            <a:pPr algn="ctr"/>
            <a:r>
              <a:rPr lang="es-ES" sz="800" dirty="0" err="1" smtClean="0"/>
              <a:t>Wounaan</a:t>
            </a:r>
            <a:endParaRPr lang="es-ES" sz="800" dirty="0"/>
          </a:p>
        </p:txBody>
      </p:sp>
      <p:sp>
        <p:nvSpPr>
          <p:cNvPr id="40" name="CuadroTexto 62"/>
          <p:cNvSpPr txBox="1"/>
          <p:nvPr/>
        </p:nvSpPr>
        <p:spPr>
          <a:xfrm>
            <a:off x="4478276" y="4261776"/>
            <a:ext cx="4429440" cy="2144177"/>
          </a:xfrm>
          <a:prstGeom prst="rect">
            <a:avLst/>
          </a:prstGeom>
          <a:solidFill>
            <a:schemeClr val="bg1"/>
          </a:solidFill>
        </p:spPr>
        <p:txBody>
          <a:bodyPr wrap="square" rtlCol="0">
            <a:spAutoFit/>
          </a:bodyPr>
          <a:lstStyle/>
          <a:p>
            <a:pPr algn="just">
              <a:lnSpc>
                <a:spcPct val="140000"/>
              </a:lnSpc>
            </a:pPr>
            <a:r>
              <a:rPr lang="es-ES" sz="1600" dirty="0" smtClean="0"/>
              <a:t>División Política de Panamá:</a:t>
            </a:r>
          </a:p>
          <a:p>
            <a:pPr marL="285750" indent="-285750" algn="just">
              <a:lnSpc>
                <a:spcPct val="140000"/>
              </a:lnSpc>
              <a:buFont typeface="Arial"/>
              <a:buChar char="•"/>
            </a:pPr>
            <a:r>
              <a:rPr lang="es-ES" sz="1600" b="1" dirty="0" smtClean="0"/>
              <a:t>9 Provincias</a:t>
            </a:r>
            <a:endParaRPr lang="es-ES" sz="1600" dirty="0"/>
          </a:p>
          <a:p>
            <a:pPr marL="285750" indent="-285750" algn="just">
              <a:lnSpc>
                <a:spcPct val="140000"/>
              </a:lnSpc>
              <a:buFont typeface="Arial"/>
              <a:buChar char="•"/>
            </a:pPr>
            <a:r>
              <a:rPr lang="es-ES" sz="1600" b="1" dirty="0" smtClean="0"/>
              <a:t>5 Comarcas Indígenas </a:t>
            </a:r>
            <a:r>
              <a:rPr lang="es-ES_tradnl" sz="1600" dirty="0"/>
              <a:t>3 </a:t>
            </a:r>
            <a:r>
              <a:rPr lang="es-ES_tradnl" sz="1600" dirty="0" smtClean="0"/>
              <a:t>con </a:t>
            </a:r>
            <a:r>
              <a:rPr lang="es-ES_tradnl" sz="1600" dirty="0"/>
              <a:t>nivel de provincia y 2 </a:t>
            </a:r>
            <a:r>
              <a:rPr lang="es-ES_tradnl" sz="1600" dirty="0" smtClean="0"/>
              <a:t>con </a:t>
            </a:r>
            <a:r>
              <a:rPr lang="es-ES_tradnl" sz="1600" dirty="0"/>
              <a:t>nivel de </a:t>
            </a:r>
            <a:r>
              <a:rPr lang="es-ES_tradnl" sz="1600" dirty="0" smtClean="0"/>
              <a:t>corregimiento </a:t>
            </a:r>
          </a:p>
          <a:p>
            <a:pPr marL="285750" indent="-285750" algn="just">
              <a:lnSpc>
                <a:spcPct val="140000"/>
              </a:lnSpc>
              <a:buFont typeface="Arial"/>
              <a:buChar char="•"/>
            </a:pPr>
            <a:r>
              <a:rPr lang="es-ES_tradnl" sz="1600" b="1" dirty="0" smtClean="0"/>
              <a:t>75 </a:t>
            </a:r>
            <a:r>
              <a:rPr lang="es-ES_tradnl" sz="1600" b="1" dirty="0"/>
              <a:t>distritos</a:t>
            </a:r>
            <a:r>
              <a:rPr lang="es-ES_tradnl" sz="1600" dirty="0"/>
              <a:t> o </a:t>
            </a:r>
            <a:r>
              <a:rPr lang="es-ES_tradnl" sz="1600" dirty="0" smtClean="0"/>
              <a:t>municipios </a:t>
            </a:r>
          </a:p>
          <a:p>
            <a:pPr marL="285750" indent="-285750" algn="just">
              <a:lnSpc>
                <a:spcPct val="140000"/>
              </a:lnSpc>
              <a:buFont typeface="Arial"/>
              <a:buChar char="•"/>
            </a:pPr>
            <a:r>
              <a:rPr lang="es-ES_tradnl" sz="1600" b="1" dirty="0" smtClean="0"/>
              <a:t>632 corregimientos y 12,380 lugares poblados</a:t>
            </a:r>
            <a:endParaRPr lang="es-ES" sz="1600" b="1" dirty="0" smtClean="0"/>
          </a:p>
        </p:txBody>
      </p:sp>
      <p:sp>
        <p:nvSpPr>
          <p:cNvPr id="25" name="Line 40"/>
          <p:cNvSpPr>
            <a:spLocks noChangeShapeType="1"/>
          </p:cNvSpPr>
          <p:nvPr/>
        </p:nvSpPr>
        <p:spPr bwMode="auto">
          <a:xfrm flipV="1">
            <a:off x="105538" y="5867400"/>
            <a:ext cx="4372738" cy="19480"/>
          </a:xfrm>
          <a:prstGeom prst="line">
            <a:avLst/>
          </a:prstGeom>
          <a:noFill/>
          <a:ln w="57150" cmpd="sng">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s-ES"/>
          </a:p>
        </p:txBody>
      </p:sp>
    </p:spTree>
    <p:extLst>
      <p:ext uri="{BB962C8B-B14F-4D97-AF65-F5344CB8AC3E}">
        <p14:creationId xmlns="" xmlns:p14="http://schemas.microsoft.com/office/powerpoint/2010/main" val="3740097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blinds(horizontal)">
                                      <p:cBhvr>
                                        <p:cTn id="1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12526" y="0"/>
            <a:ext cx="9144000" cy="6858000"/>
          </a:xfrm>
          <a:prstGeom prst="rect">
            <a:avLst/>
          </a:prstGeom>
          <a:noFill/>
          <a:ln w="9525">
            <a:noFill/>
            <a:miter lim="800000"/>
            <a:headEnd/>
            <a:tailEnd/>
          </a:ln>
          <a:effectLst/>
        </p:spPr>
      </p:pic>
    </p:spTree>
    <p:extLst>
      <p:ext uri="{BB962C8B-B14F-4D97-AF65-F5344CB8AC3E}">
        <p14:creationId xmlns="" xmlns:p14="http://schemas.microsoft.com/office/powerpoint/2010/main" val="8012914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0"/>
            <a:ext cx="9143999" cy="6858000"/>
          </a:xfrm>
          <a:prstGeom prst="rect">
            <a:avLst/>
          </a:prstGeom>
          <a:noFill/>
          <a:ln w="9525">
            <a:noFill/>
            <a:miter lim="800000"/>
            <a:headEnd/>
            <a:tailEnd/>
          </a:ln>
          <a:effectLst/>
        </p:spPr>
      </p:pic>
    </p:spTree>
    <p:extLst>
      <p:ext uri="{BB962C8B-B14F-4D97-AF65-F5344CB8AC3E}">
        <p14:creationId xmlns="" xmlns:p14="http://schemas.microsoft.com/office/powerpoint/2010/main" val="5248929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3">
              <a:lumMod val="20000"/>
              <a:lumOff val="80000"/>
            </a:schemeClr>
          </a:solidFill>
        </p:spPr>
        <p:txBody>
          <a:bodyPr>
            <a:noAutofit/>
          </a:bodyPr>
          <a:lstStyle/>
          <a:p>
            <a:r>
              <a:rPr lang="es-MX" sz="1800" b="1" dirty="0" smtClean="0"/>
              <a:t/>
            </a:r>
            <a:br>
              <a:rPr lang="es-MX" sz="1800" b="1" dirty="0" smtClean="0"/>
            </a:br>
            <a:r>
              <a:rPr lang="es-MX" sz="1800" b="1" dirty="0" smtClean="0"/>
              <a:t>POLÍTICA 6</a:t>
            </a:r>
            <a:r>
              <a:rPr lang="es-MX" sz="2800" b="1" dirty="0" smtClean="0"/>
              <a:t/>
            </a:r>
            <a:br>
              <a:rPr lang="es-MX" sz="2800" b="1" dirty="0" smtClean="0"/>
            </a:br>
            <a:r>
              <a:rPr lang="es-MX" sz="2800" b="1" dirty="0" smtClean="0"/>
              <a:t>Fortalecer el desarrollo de capacidades de los recursos humanos sectoriales en salud </a:t>
            </a:r>
            <a:br>
              <a:rPr lang="es-MX" sz="2800" b="1" dirty="0" smtClean="0"/>
            </a:br>
            <a:endParaRPr lang="es-MX" sz="2800" b="1" dirty="0"/>
          </a:p>
        </p:txBody>
      </p:sp>
      <p:sp>
        <p:nvSpPr>
          <p:cNvPr id="3" name="2 Marcador de contenido"/>
          <p:cNvSpPr>
            <a:spLocks noGrp="1"/>
          </p:cNvSpPr>
          <p:nvPr>
            <p:ph sz="half" idx="1"/>
          </p:nvPr>
        </p:nvSpPr>
        <p:spPr>
          <a:xfrm>
            <a:off x="457200" y="1600200"/>
            <a:ext cx="4186808" cy="4709120"/>
          </a:xfrm>
          <a:solidFill>
            <a:schemeClr val="accent3">
              <a:lumMod val="40000"/>
              <a:lumOff val="60000"/>
            </a:schemeClr>
          </a:solidFill>
        </p:spPr>
        <p:txBody>
          <a:bodyPr>
            <a:normAutofit fontScale="25000" lnSpcReduction="20000"/>
          </a:bodyPr>
          <a:lstStyle/>
          <a:p>
            <a:endParaRPr lang="es-MX" b="1" dirty="0"/>
          </a:p>
          <a:p>
            <a:r>
              <a:rPr lang="es-MX" sz="6400" b="1" dirty="0" smtClean="0"/>
              <a:t>OE </a:t>
            </a:r>
            <a:r>
              <a:rPr lang="es-MX" sz="6400" b="1" dirty="0"/>
              <a:t>6.1: </a:t>
            </a:r>
            <a:r>
              <a:rPr lang="es-MX" sz="6400" dirty="0"/>
              <a:t>Identificar y adecuar los perfiles del recurso humano a las necesidades de los</a:t>
            </a:r>
          </a:p>
          <a:p>
            <a:pPr marL="400050" lvl="1" indent="0">
              <a:buNone/>
            </a:pPr>
            <a:r>
              <a:rPr lang="es-MX" sz="6400" dirty="0"/>
              <a:t>servicios de salud en el país.</a:t>
            </a:r>
          </a:p>
          <a:p>
            <a:r>
              <a:rPr lang="es-MX" sz="6400" b="1" dirty="0"/>
              <a:t>Línea de acción 6.1.1: </a:t>
            </a:r>
            <a:r>
              <a:rPr lang="es-MX" sz="6400" dirty="0"/>
              <a:t>Elaboración del diagnóstico de recurso humano de salud</a:t>
            </a:r>
          </a:p>
          <a:p>
            <a:r>
              <a:rPr lang="es-MX" sz="6400" b="1" dirty="0"/>
              <a:t>Línea de acción 6.1.2: </a:t>
            </a:r>
            <a:r>
              <a:rPr lang="es-MX" sz="6400" dirty="0"/>
              <a:t>Desarrollo de un programa de relevo generacional de los</a:t>
            </a:r>
          </a:p>
          <a:p>
            <a:pPr marL="400050" lvl="1" indent="0">
              <a:buNone/>
            </a:pPr>
            <a:r>
              <a:rPr lang="es-MX" sz="6400" dirty="0"/>
              <a:t>profesionales de la salud.</a:t>
            </a:r>
          </a:p>
          <a:p>
            <a:r>
              <a:rPr lang="es-MX" sz="6400" b="1" dirty="0"/>
              <a:t>OE 6.2: </a:t>
            </a:r>
            <a:r>
              <a:rPr lang="es-MX" sz="6400" dirty="0"/>
              <a:t>Establecer programas de formación ética, técnica y administrativa, con enfoque</a:t>
            </a:r>
          </a:p>
          <a:p>
            <a:pPr marL="400050" lvl="1" indent="0">
              <a:buNone/>
            </a:pPr>
            <a:r>
              <a:rPr lang="es-MX" sz="6400" dirty="0"/>
              <a:t>intercultural, de género, derechos humanos.</a:t>
            </a:r>
          </a:p>
          <a:p>
            <a:r>
              <a:rPr lang="es-MX" sz="6400" b="1" dirty="0"/>
              <a:t>Línea de acción 6.2.1: </a:t>
            </a:r>
            <a:r>
              <a:rPr lang="es-MX" sz="6400" dirty="0"/>
              <a:t>Evaluación de las necesidades de formación del recurso</a:t>
            </a:r>
          </a:p>
          <a:p>
            <a:pPr marL="400050" lvl="1" indent="0">
              <a:buNone/>
            </a:pPr>
            <a:r>
              <a:rPr lang="es-MX" sz="6400" dirty="0"/>
              <a:t>humano que presta servicios en el sistema sanitario. </a:t>
            </a:r>
            <a:r>
              <a:rPr lang="es-MX" sz="6400" dirty="0" smtClean="0"/>
              <a:t>humanos </a:t>
            </a:r>
            <a:r>
              <a:rPr lang="es-MX" sz="6400" dirty="0"/>
              <a:t>sectoriales </a:t>
            </a:r>
            <a:r>
              <a:rPr lang="es-MX" sz="6400" dirty="0" smtClean="0"/>
              <a:t>en salud</a:t>
            </a:r>
            <a:r>
              <a:rPr lang="es-MX" sz="6400" dirty="0"/>
              <a:t>.</a:t>
            </a:r>
          </a:p>
        </p:txBody>
      </p:sp>
      <p:sp>
        <p:nvSpPr>
          <p:cNvPr id="4" name="3 Marcador de contenido"/>
          <p:cNvSpPr>
            <a:spLocks noGrp="1"/>
          </p:cNvSpPr>
          <p:nvPr>
            <p:ph sz="half" idx="2"/>
          </p:nvPr>
        </p:nvSpPr>
        <p:spPr>
          <a:solidFill>
            <a:schemeClr val="accent6">
              <a:lumMod val="20000"/>
              <a:lumOff val="80000"/>
            </a:schemeClr>
          </a:solidFill>
        </p:spPr>
        <p:txBody>
          <a:bodyPr>
            <a:noAutofit/>
          </a:bodyPr>
          <a:lstStyle/>
          <a:p>
            <a:r>
              <a:rPr lang="es-MX" sz="1400" b="1" dirty="0"/>
              <a:t>OE 6.3: </a:t>
            </a:r>
            <a:r>
              <a:rPr lang="es-MX" sz="1400" dirty="0"/>
              <a:t>Coordinar con instituciones, universidades, sociedades científicas el </a:t>
            </a:r>
            <a:r>
              <a:rPr lang="es-MX" sz="1400" dirty="0" smtClean="0"/>
              <a:t>desarrollo de </a:t>
            </a:r>
            <a:r>
              <a:rPr lang="es-MX" sz="1400" dirty="0"/>
              <a:t>recursos humanos para el sector salud a nivel nacional e internacional.</a:t>
            </a:r>
          </a:p>
          <a:p>
            <a:r>
              <a:rPr lang="es-MX" sz="1400" b="1" dirty="0"/>
              <a:t>Línea de acción 6.3.1: </a:t>
            </a:r>
            <a:r>
              <a:rPr lang="es-MX" sz="1400" dirty="0"/>
              <a:t>Desarrollo de programas de educación y formación</a:t>
            </a:r>
          </a:p>
          <a:p>
            <a:pPr marL="400050" lvl="1" indent="0">
              <a:buNone/>
            </a:pPr>
            <a:r>
              <a:rPr lang="es-MX" sz="1400" dirty="0"/>
              <a:t>continua a los profesionales de salud en materia de salud pública.</a:t>
            </a:r>
          </a:p>
          <a:p>
            <a:r>
              <a:rPr lang="es-MX" sz="1400" b="1" dirty="0"/>
              <a:t>Línea de acción 6.3.2: </a:t>
            </a:r>
            <a:r>
              <a:rPr lang="es-MX" sz="1400" dirty="0"/>
              <a:t>Revisión de la oferta académica de las universidades y</a:t>
            </a:r>
          </a:p>
          <a:p>
            <a:pPr marL="400050" lvl="1" indent="0">
              <a:buNone/>
            </a:pPr>
            <a:r>
              <a:rPr lang="es-MX" sz="1400" dirty="0"/>
              <a:t>sociedades científicas para el sector salud.</a:t>
            </a:r>
          </a:p>
          <a:p>
            <a:r>
              <a:rPr lang="es-MX" sz="1400" b="1" dirty="0"/>
              <a:t>OE 6.4: </a:t>
            </a:r>
            <a:r>
              <a:rPr lang="es-MX" sz="1400" dirty="0"/>
              <a:t>Evaluar el desempeño del personal de salud.</a:t>
            </a:r>
          </a:p>
          <a:p>
            <a:r>
              <a:rPr lang="es-MX" sz="1400" b="1" dirty="0"/>
              <a:t>Línea de acción 6.4.1: </a:t>
            </a:r>
            <a:r>
              <a:rPr lang="es-MX" sz="1400" dirty="0"/>
              <a:t>Definición de criterios e indicadores para la evaluación</a:t>
            </a:r>
          </a:p>
          <a:p>
            <a:pPr marL="400050" lvl="1" indent="0">
              <a:buNone/>
            </a:pPr>
            <a:r>
              <a:rPr lang="es-MX" sz="1400" dirty="0"/>
              <a:t>del desempeño.</a:t>
            </a:r>
          </a:p>
          <a:p>
            <a:r>
              <a:rPr lang="es-MX" sz="1400" b="1" dirty="0"/>
              <a:t>Línea de acción 6.4.2: </a:t>
            </a:r>
            <a:r>
              <a:rPr lang="es-MX" sz="1400" dirty="0"/>
              <a:t>Establecimiento de un programa de incentivos</a:t>
            </a:r>
          </a:p>
        </p:txBody>
      </p:sp>
    </p:spTree>
    <p:extLst>
      <p:ext uri="{BB962C8B-B14F-4D97-AF65-F5344CB8AC3E}">
        <p14:creationId xmlns="" xmlns:p14="http://schemas.microsoft.com/office/powerpoint/2010/main" val="21931499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3">
              <a:lumMod val="40000"/>
              <a:lumOff val="60000"/>
            </a:schemeClr>
          </a:solidFill>
        </p:spPr>
        <p:txBody>
          <a:bodyPr>
            <a:normAutofit fontScale="90000"/>
          </a:bodyPr>
          <a:lstStyle/>
          <a:p>
            <a:r>
              <a:rPr lang="es-MX" sz="2200" b="1" dirty="0" smtClean="0"/>
              <a:t/>
            </a:r>
            <a:br>
              <a:rPr lang="es-MX" sz="2200" b="1" dirty="0" smtClean="0"/>
            </a:br>
            <a:r>
              <a:rPr lang="es-MX" sz="2200" b="1" dirty="0"/>
              <a:t/>
            </a:r>
            <a:br>
              <a:rPr lang="es-MX" sz="2200" b="1" dirty="0"/>
            </a:br>
            <a:r>
              <a:rPr lang="es-MX" sz="2200" b="1" dirty="0" smtClean="0"/>
              <a:t/>
            </a:r>
            <a:br>
              <a:rPr lang="es-MX" sz="2200" b="1" dirty="0" smtClean="0"/>
            </a:br>
            <a:r>
              <a:rPr lang="es-MX" sz="2200" b="1" dirty="0" smtClean="0"/>
              <a:t>POLÍTICA 6</a:t>
            </a:r>
            <a:r>
              <a:rPr lang="es-MX" sz="3200" b="1" dirty="0" smtClean="0"/>
              <a:t/>
            </a:r>
            <a:br>
              <a:rPr lang="es-MX" sz="3200" b="1" dirty="0" smtClean="0"/>
            </a:br>
            <a:r>
              <a:rPr lang="es-MX" sz="3100" b="1" dirty="0" smtClean="0"/>
              <a:t>Fortalecer el desarrollo de capacidades de los recursos</a:t>
            </a:r>
            <a:br>
              <a:rPr lang="es-MX" sz="3100" b="1" dirty="0" smtClean="0"/>
            </a:br>
            <a:r>
              <a:rPr lang="es-MX" sz="3200" b="1" dirty="0" smtClean="0"/>
              <a:t>humanos sectoriales en salud </a:t>
            </a:r>
            <a:br>
              <a:rPr lang="es-MX" sz="3200" b="1" dirty="0" smtClean="0"/>
            </a:br>
            <a:r>
              <a:rPr lang="es-MX" sz="3100" dirty="0" smtClean="0"/>
              <a:t> </a:t>
            </a:r>
            <a:r>
              <a:rPr lang="es-MX" sz="3200" dirty="0" smtClean="0"/>
              <a:t/>
            </a:r>
            <a:br>
              <a:rPr lang="es-MX" sz="3200" dirty="0" smtClean="0"/>
            </a:br>
            <a:endParaRPr lang="es-MX" sz="3200" dirty="0"/>
          </a:p>
        </p:txBody>
      </p:sp>
      <p:sp>
        <p:nvSpPr>
          <p:cNvPr id="4" name="3 Marcador de contenido"/>
          <p:cNvSpPr>
            <a:spLocks noGrp="1"/>
          </p:cNvSpPr>
          <p:nvPr>
            <p:ph idx="1"/>
          </p:nvPr>
        </p:nvSpPr>
        <p:spPr>
          <a:solidFill>
            <a:schemeClr val="accent3">
              <a:lumMod val="20000"/>
              <a:lumOff val="80000"/>
            </a:schemeClr>
          </a:solidFill>
        </p:spPr>
        <p:txBody>
          <a:bodyPr>
            <a:noAutofit/>
          </a:bodyPr>
          <a:lstStyle/>
          <a:p>
            <a:endParaRPr lang="es-MX" sz="2400" b="1" dirty="0" smtClean="0"/>
          </a:p>
          <a:p>
            <a:r>
              <a:rPr lang="es-MX" sz="2400" b="1" dirty="0" smtClean="0"/>
              <a:t>OE </a:t>
            </a:r>
            <a:r>
              <a:rPr lang="es-MX" sz="2400" b="1" dirty="0"/>
              <a:t>6.5: </a:t>
            </a:r>
            <a:r>
              <a:rPr lang="es-MX" sz="2400" dirty="0"/>
              <a:t>Generar condiciones organizacionales para el desarrollo de un ambiente </a:t>
            </a:r>
            <a:r>
              <a:rPr lang="es-MX" sz="2400" dirty="0" smtClean="0"/>
              <a:t>laboral adecuado</a:t>
            </a:r>
            <a:r>
              <a:rPr lang="es-MX" sz="2400" dirty="0"/>
              <a:t>.</a:t>
            </a:r>
          </a:p>
          <a:p>
            <a:r>
              <a:rPr lang="es-MX" sz="2400" b="1" dirty="0"/>
              <a:t>Línea de acción 6.5.1: </a:t>
            </a:r>
            <a:r>
              <a:rPr lang="es-MX" sz="2400" dirty="0"/>
              <a:t>Aplicación de Encuestas de satisfacción del </a:t>
            </a:r>
            <a:r>
              <a:rPr lang="es-MX" sz="2400" dirty="0" smtClean="0"/>
              <a:t>entorno organizacional </a:t>
            </a:r>
            <a:r>
              <a:rPr lang="es-MX" sz="2400" dirty="0"/>
              <a:t>del personal de salud.</a:t>
            </a:r>
          </a:p>
          <a:p>
            <a:r>
              <a:rPr lang="es-MX" sz="2400" b="1" dirty="0"/>
              <a:t>Línea de acción 6.5.2: </a:t>
            </a:r>
            <a:r>
              <a:rPr lang="es-MX" sz="2400" dirty="0"/>
              <a:t>Sensibilización a los tomadores de decisiones sobre </a:t>
            </a:r>
            <a:r>
              <a:rPr lang="es-MX" sz="2400" dirty="0" smtClean="0"/>
              <a:t>los efectos </a:t>
            </a:r>
            <a:r>
              <a:rPr lang="es-MX" sz="2400" dirty="0"/>
              <a:t>negativos de las condiciones precarias de trabajo en los trabajadores </a:t>
            </a:r>
            <a:r>
              <a:rPr lang="es-MX" sz="2400" dirty="0" smtClean="0"/>
              <a:t>de  la </a:t>
            </a:r>
            <a:r>
              <a:rPr lang="es-MX" sz="2400" dirty="0"/>
              <a:t>salud.</a:t>
            </a:r>
          </a:p>
          <a:p>
            <a:r>
              <a:rPr lang="es-MX" sz="2400" b="1" dirty="0"/>
              <a:t>Línea de acción 6.5.3: </a:t>
            </a:r>
            <a:r>
              <a:rPr lang="es-MX" sz="2400" dirty="0"/>
              <a:t>Elaboración y aplicación del Plan para Mejorar </a:t>
            </a:r>
            <a:r>
              <a:rPr lang="es-MX" sz="2400" dirty="0" smtClean="0"/>
              <a:t>el Ambiente </a:t>
            </a:r>
            <a:r>
              <a:rPr lang="es-MX" sz="2400" dirty="0"/>
              <a:t>Laboral</a:t>
            </a:r>
            <a:r>
              <a:rPr lang="es-MX" sz="2400" dirty="0" smtClean="0"/>
              <a:t>.</a:t>
            </a:r>
            <a:endParaRPr lang="es-MX" sz="2400" dirty="0"/>
          </a:p>
        </p:txBody>
      </p:sp>
    </p:spTree>
    <p:extLst>
      <p:ext uri="{BB962C8B-B14F-4D97-AF65-F5344CB8AC3E}">
        <p14:creationId xmlns="" xmlns:p14="http://schemas.microsoft.com/office/powerpoint/2010/main" val="39692915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solidFill>
            <a:schemeClr val="accent6">
              <a:lumMod val="20000"/>
              <a:lumOff val="80000"/>
            </a:schemeClr>
          </a:solidFill>
        </p:spPr>
        <p:txBody>
          <a:bodyPr>
            <a:normAutofit/>
          </a:bodyPr>
          <a:lstStyle/>
          <a:p>
            <a:r>
              <a:rPr lang="es-ES" sz="2800" dirty="0" smtClean="0"/>
              <a:t>Programas </a:t>
            </a:r>
            <a:r>
              <a:rPr lang="es-ES" sz="2800" dirty="0"/>
              <a:t>de protección social dirigidos a grupos vulnerables  de pobreza y pobreza </a:t>
            </a:r>
            <a:r>
              <a:rPr lang="es-ES" sz="2800" dirty="0" smtClean="0"/>
              <a:t>extrema.</a:t>
            </a:r>
            <a:endParaRPr lang="es-MX" sz="2800" dirty="0"/>
          </a:p>
        </p:txBody>
      </p:sp>
      <p:sp>
        <p:nvSpPr>
          <p:cNvPr id="6" name="5 Marcador de contenido"/>
          <p:cNvSpPr>
            <a:spLocks noGrp="1"/>
          </p:cNvSpPr>
          <p:nvPr>
            <p:ph idx="1"/>
          </p:nvPr>
        </p:nvSpPr>
        <p:spPr>
          <a:solidFill>
            <a:schemeClr val="accent5">
              <a:lumMod val="20000"/>
              <a:lumOff val="80000"/>
            </a:schemeClr>
          </a:solidFill>
        </p:spPr>
        <p:txBody>
          <a:bodyPr>
            <a:normAutofit fontScale="77500" lnSpcReduction="20000"/>
          </a:bodyPr>
          <a:lstStyle/>
          <a:p>
            <a:pPr lvl="0"/>
            <a:r>
              <a:rPr lang="es-ES" b="1" dirty="0" smtClean="0"/>
              <a:t>Red </a:t>
            </a:r>
            <a:r>
              <a:rPr lang="es-ES" b="1" dirty="0"/>
              <a:t>de Oportunidades </a:t>
            </a:r>
            <a:r>
              <a:rPr lang="es-ES" dirty="0"/>
              <a:t>Objetivo: Contribuir al desarrollo del Sistema de Protección Social para el combate a la pobreza al aminorar la desnutrición materno infantil, desarrollar capital humano y social, y dar acceso a los servicios de educación y salud que eleve la productividad laboral. Beneficiarios: aproximado de 73,069 hogares anuales de escasos recursos del país. Cobertura: Nacional.  </a:t>
            </a:r>
            <a:endParaRPr lang="es-MX" dirty="0"/>
          </a:p>
          <a:p>
            <a:pPr lvl="0"/>
            <a:r>
              <a:rPr lang="es-ES" b="1" dirty="0"/>
              <a:t>B/. 100 a los 70 </a:t>
            </a:r>
            <a:r>
              <a:rPr lang="es-ES" dirty="0"/>
              <a:t>Objetivo: Contribuir a mejorar la calidad de vida de las personas de 70 años y más, sin jubilación ni pensión en situación de riesgo, vulnerabilidad, pobreza y marginalidad, para cubrir necesidades básicas, sociales y condición de vida. Beneficiarios: 85,929 adultos de 70 años y más sin pensión ni jubilación (según datos del tercer pago 2012) Cobertura: Nacional. </a:t>
            </a:r>
            <a:endParaRPr lang="es-MX" dirty="0"/>
          </a:p>
          <a:p>
            <a:endParaRPr lang="es-MX" dirty="0"/>
          </a:p>
        </p:txBody>
      </p:sp>
    </p:spTree>
    <p:extLst>
      <p:ext uri="{BB962C8B-B14F-4D97-AF65-F5344CB8AC3E}">
        <p14:creationId xmlns="" xmlns:p14="http://schemas.microsoft.com/office/powerpoint/2010/main" val="38099880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Título"/>
          <p:cNvSpPr>
            <a:spLocks noGrp="1"/>
          </p:cNvSpPr>
          <p:nvPr>
            <p:ph type="title"/>
          </p:nvPr>
        </p:nvSpPr>
        <p:spPr>
          <a:solidFill>
            <a:srgbClr val="F9DFB1"/>
          </a:solidFill>
        </p:spPr>
        <p:txBody>
          <a:bodyPr/>
          <a:lstStyle/>
          <a:p>
            <a:r>
              <a:rPr lang="es-MX" sz="3200" b="1" smtClean="0">
                <a:latin typeface="Calibri" pitchFamily="34" charset="0"/>
                <a:ea typeface="Calibri" pitchFamily="34" charset="0"/>
                <a:cs typeface="Calibri" pitchFamily="34" charset="0"/>
              </a:rPr>
              <a:t>RETOS Y DESAFÍOS</a:t>
            </a:r>
          </a:p>
        </p:txBody>
      </p:sp>
      <p:sp>
        <p:nvSpPr>
          <p:cNvPr id="3" name="2 Marcador de contenido"/>
          <p:cNvSpPr>
            <a:spLocks noGrp="1"/>
          </p:cNvSpPr>
          <p:nvPr>
            <p:ph idx="1"/>
          </p:nvPr>
        </p:nvSpPr>
        <p:spPr>
          <a:solidFill>
            <a:schemeClr val="bg1">
              <a:lumMod val="95000"/>
            </a:schemeClr>
          </a:solidFill>
        </p:spPr>
        <p:txBody>
          <a:bodyPr/>
          <a:lstStyle/>
          <a:p>
            <a:pPr>
              <a:buFontTx/>
              <a:buBlip>
                <a:blip r:embed="rId2"/>
              </a:buBlip>
              <a:defRPr/>
            </a:pPr>
            <a:r>
              <a:rPr lang="es-MX" sz="2400" dirty="0" smtClean="0"/>
              <a:t>Coordinación y articulación </a:t>
            </a:r>
            <a:r>
              <a:rPr lang="es-MX" sz="2400" dirty="0" err="1" smtClean="0"/>
              <a:t>intra</a:t>
            </a:r>
            <a:r>
              <a:rPr lang="es-MX" sz="2400" dirty="0" smtClean="0"/>
              <a:t> e inter - institucional</a:t>
            </a:r>
          </a:p>
          <a:p>
            <a:pPr>
              <a:buFontTx/>
              <a:buBlip>
                <a:blip r:embed="rId2"/>
              </a:buBlip>
              <a:defRPr/>
            </a:pPr>
            <a:r>
              <a:rPr lang="es-MX" sz="2400" dirty="0" smtClean="0"/>
              <a:t>Mejora en el nivel de vida y de salud de los grupos vulnerables. (Inversión/Resultados/Disminución de las tasas de </a:t>
            </a:r>
            <a:r>
              <a:rPr lang="es-MX" sz="2400" dirty="0" err="1" smtClean="0"/>
              <a:t>morbi</a:t>
            </a:r>
            <a:r>
              <a:rPr lang="es-MX" sz="2400" dirty="0" smtClean="0"/>
              <a:t> – mortalidad/Comportamientos saludables.</a:t>
            </a:r>
          </a:p>
          <a:p>
            <a:pPr>
              <a:buFontTx/>
              <a:buBlip>
                <a:blip r:embed="rId2"/>
              </a:buBlip>
              <a:defRPr/>
            </a:pPr>
            <a:r>
              <a:rPr lang="es-MX" sz="2400" dirty="0" smtClean="0"/>
              <a:t>Desarrollo del capital humano en grupos vulnerables.  </a:t>
            </a:r>
          </a:p>
          <a:p>
            <a:pPr>
              <a:buFontTx/>
              <a:buBlip>
                <a:blip r:embed="rId2"/>
              </a:buBlip>
              <a:defRPr/>
            </a:pPr>
            <a:r>
              <a:rPr lang="es-MX" sz="2400" dirty="0" smtClean="0"/>
              <a:t>Sostenimiento a largo plazo del Programa</a:t>
            </a:r>
          </a:p>
          <a:p>
            <a:pPr>
              <a:buFontTx/>
              <a:buBlip>
                <a:blip r:embed="rId2"/>
              </a:buBlip>
              <a:defRPr/>
            </a:pPr>
            <a:r>
              <a:rPr lang="es-MX" sz="2400" dirty="0" smtClean="0"/>
              <a:t>Aumento de la cobertura de atención</a:t>
            </a:r>
          </a:p>
          <a:p>
            <a:pPr>
              <a:buFontTx/>
              <a:buBlip>
                <a:blip r:embed="rId2"/>
              </a:buBlip>
              <a:defRPr/>
            </a:pPr>
            <a:r>
              <a:rPr lang="es-MX" sz="2400" dirty="0" smtClean="0"/>
              <a:t>Implementación de infraestructuras y tecnologías apropiadas en las Comunidades postergadas, mejorando la accesibilidad a los servicios. </a:t>
            </a:r>
          </a:p>
          <a:p>
            <a:pPr>
              <a:defRPr/>
            </a:pPr>
            <a:endParaRPr lang="es-MX" dirty="0"/>
          </a:p>
        </p:txBody>
      </p:sp>
    </p:spTree>
    <p:extLst>
      <p:ext uri="{BB962C8B-B14F-4D97-AF65-F5344CB8AC3E}">
        <p14:creationId xmlns="" xmlns:p14="http://schemas.microsoft.com/office/powerpoint/2010/main" val="40494271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88" name="Picture 6"/>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 name="2 Rectángulo"/>
          <p:cNvSpPr/>
          <p:nvPr/>
        </p:nvSpPr>
        <p:spPr>
          <a:xfrm>
            <a:off x="2339752" y="2967335"/>
            <a:ext cx="4248472" cy="923330"/>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s-ES" sz="5400" b="1" cap="none" spc="0" dirty="0" smtClean="0">
                <a:ln/>
                <a:solidFill>
                  <a:srgbClr val="FFFF66"/>
                </a:solidFill>
                <a:effectLst/>
              </a:rPr>
              <a:t>GRACIAS</a:t>
            </a:r>
            <a:r>
              <a:rPr lang="es-ES" sz="5400" b="1" cap="none" spc="0" dirty="0" smtClean="0">
                <a:ln/>
                <a:effectLst/>
              </a:rPr>
              <a:t> </a:t>
            </a:r>
            <a:endParaRPr lang="es-ES" sz="5400" b="1" cap="none" spc="0" dirty="0">
              <a:ln/>
              <a:effectLst/>
            </a:endParaRPr>
          </a:p>
        </p:txBody>
      </p:sp>
    </p:spTree>
    <p:extLst>
      <p:ext uri="{BB962C8B-B14F-4D97-AF65-F5344CB8AC3E}">
        <p14:creationId xmlns="" xmlns:p14="http://schemas.microsoft.com/office/powerpoint/2010/main" val="6456829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3"/>
          <p:cNvGraphicFramePr>
            <a:graphicFrameLocks noGrp="1"/>
          </p:cNvGraphicFramePr>
          <p:nvPr>
            <p:extLst>
              <p:ext uri="{D42A27DB-BD31-4B8C-83A1-F6EECF244321}">
                <p14:modId xmlns="" xmlns:p14="http://schemas.microsoft.com/office/powerpoint/2010/main" val="2561225886"/>
              </p:ext>
            </p:extLst>
          </p:nvPr>
        </p:nvGraphicFramePr>
        <p:xfrm>
          <a:off x="317471" y="766368"/>
          <a:ext cx="8488173" cy="2261780"/>
        </p:xfrm>
        <a:graphic>
          <a:graphicData uri="http://schemas.openxmlformats.org/drawingml/2006/table">
            <a:tbl>
              <a:tblPr/>
              <a:tblGrid>
                <a:gridCol w="4730991"/>
                <a:gridCol w="2310166"/>
                <a:gridCol w="1447016"/>
              </a:tblGrid>
              <a:tr h="229991">
                <a:tc gridSpan="3">
                  <a:txBody>
                    <a:bodyPr/>
                    <a:lstStyle/>
                    <a:p>
                      <a:pPr algn="ctr">
                        <a:lnSpc>
                          <a:spcPct val="115000"/>
                        </a:lnSpc>
                        <a:spcAft>
                          <a:spcPts val="0"/>
                        </a:spcAft>
                      </a:pPr>
                      <a:r>
                        <a:rPr lang="es-ES" sz="1600" b="1" dirty="0">
                          <a:solidFill>
                            <a:srgbClr val="FFFFFF"/>
                          </a:solidFill>
                          <a:latin typeface="Arial"/>
                          <a:ea typeface="Times New Roman"/>
                          <a:cs typeface="Times New Roman"/>
                        </a:rPr>
                        <a:t>INDICADORES </a:t>
                      </a:r>
                      <a:r>
                        <a:rPr lang="es-ES" sz="1600" b="1" dirty="0" smtClean="0">
                          <a:solidFill>
                            <a:srgbClr val="FFFFFF"/>
                          </a:solidFill>
                          <a:latin typeface="Arial"/>
                          <a:ea typeface="Times New Roman"/>
                          <a:cs typeface="Times New Roman"/>
                        </a:rPr>
                        <a:t> </a:t>
                      </a:r>
                      <a:r>
                        <a:rPr lang="es-ES" sz="1600" b="1" dirty="0" smtClean="0">
                          <a:solidFill>
                            <a:schemeClr val="bg1"/>
                          </a:solidFill>
                          <a:latin typeface="Arial"/>
                          <a:ea typeface="Times New Roman"/>
                          <a:cs typeface="Times New Roman"/>
                        </a:rPr>
                        <a:t>DEMOGRÀFICOS</a:t>
                      </a:r>
                      <a:r>
                        <a:rPr lang="es-ES" sz="1600" b="1" dirty="0" smtClean="0">
                          <a:latin typeface="Arial"/>
                          <a:ea typeface="Times New Roman"/>
                          <a:cs typeface="Times New Roman"/>
                        </a:rPr>
                        <a:t> </a:t>
                      </a:r>
                      <a:r>
                        <a:rPr lang="es-ES" sz="1600" b="1" dirty="0" smtClean="0">
                          <a:solidFill>
                            <a:srgbClr val="FFFFFF"/>
                          </a:solidFill>
                          <a:latin typeface="Arial"/>
                          <a:ea typeface="Times New Roman"/>
                          <a:cs typeface="Times New Roman"/>
                        </a:rPr>
                        <a:t>DEL </a:t>
                      </a:r>
                      <a:r>
                        <a:rPr lang="es-ES" sz="1600" b="1" dirty="0">
                          <a:solidFill>
                            <a:srgbClr val="FFFFFF"/>
                          </a:solidFill>
                          <a:latin typeface="Arial"/>
                          <a:ea typeface="Times New Roman"/>
                          <a:cs typeface="Times New Roman"/>
                        </a:rPr>
                        <a:t>PAÍS: </a:t>
                      </a:r>
                      <a:r>
                        <a:rPr lang="es-ES" sz="1600" b="1" dirty="0" smtClean="0">
                          <a:solidFill>
                            <a:srgbClr val="FFFFFF"/>
                          </a:solidFill>
                          <a:latin typeface="Arial"/>
                          <a:ea typeface="Times New Roman"/>
                          <a:cs typeface="Times New Roman"/>
                        </a:rPr>
                        <a:t>AÑO 2011</a:t>
                      </a:r>
                      <a:endParaRPr lang="es-MX" sz="1600" dirty="0">
                        <a:latin typeface="Calibri"/>
                        <a:ea typeface="Calibri"/>
                        <a:cs typeface="Times New Roman"/>
                      </a:endParaRPr>
                    </a:p>
                  </a:txBody>
                  <a:tcPr marL="63341" marR="63341"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hMerge="1">
                  <a:txBody>
                    <a:bodyPr/>
                    <a:lstStyle/>
                    <a:p>
                      <a:endParaRPr lang="es-MX"/>
                    </a:p>
                  </a:txBody>
                  <a:tcPr/>
                </a:tc>
                <a:tc hMerge="1">
                  <a:txBody>
                    <a:bodyPr/>
                    <a:lstStyle/>
                    <a:p>
                      <a:endParaRPr lang="es-MX"/>
                    </a:p>
                  </a:txBody>
                  <a:tcPr/>
                </a:tc>
              </a:tr>
              <a:tr h="258740">
                <a:tc>
                  <a:txBody>
                    <a:bodyPr/>
                    <a:lstStyle/>
                    <a:p>
                      <a:pPr algn="ctr">
                        <a:lnSpc>
                          <a:spcPct val="115000"/>
                        </a:lnSpc>
                        <a:spcAft>
                          <a:spcPts val="0"/>
                        </a:spcAft>
                      </a:pPr>
                      <a:r>
                        <a:rPr lang="es-ES" sz="1800" b="1" dirty="0" smtClean="0">
                          <a:solidFill>
                            <a:srgbClr val="FFFFFF"/>
                          </a:solidFill>
                          <a:latin typeface="Arial"/>
                          <a:ea typeface="Times New Roman"/>
                          <a:cs typeface="Times New Roman"/>
                        </a:rPr>
                        <a:t>Indicador</a:t>
                      </a:r>
                      <a:endParaRPr lang="es-MX" sz="1800" dirty="0">
                        <a:latin typeface="Calibri"/>
                        <a:ea typeface="Calibri"/>
                        <a:cs typeface="Times New Roman"/>
                      </a:endParaRPr>
                    </a:p>
                  </a:txBody>
                  <a:tcPr marL="63341" marR="63341"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algn="ctr">
                        <a:lnSpc>
                          <a:spcPct val="115000"/>
                        </a:lnSpc>
                        <a:spcAft>
                          <a:spcPts val="0"/>
                        </a:spcAft>
                      </a:pPr>
                      <a:r>
                        <a:rPr lang="es-ES" sz="1800" b="1" dirty="0">
                          <a:solidFill>
                            <a:srgbClr val="FFFFFF"/>
                          </a:solidFill>
                          <a:latin typeface="Arial"/>
                          <a:ea typeface="Times New Roman"/>
                          <a:cs typeface="Times New Roman"/>
                        </a:rPr>
                        <a:t>Unidad</a:t>
                      </a:r>
                      <a:endParaRPr lang="es-MX" sz="1800" dirty="0">
                        <a:latin typeface="Calibri"/>
                        <a:ea typeface="Calibri"/>
                        <a:cs typeface="Times New Roman"/>
                      </a:endParaRPr>
                    </a:p>
                  </a:txBody>
                  <a:tcPr marL="63341" marR="63341"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algn="ctr">
                        <a:lnSpc>
                          <a:spcPct val="115000"/>
                        </a:lnSpc>
                        <a:spcAft>
                          <a:spcPts val="0"/>
                        </a:spcAft>
                      </a:pPr>
                      <a:r>
                        <a:rPr lang="es-ES" sz="1800" b="1" dirty="0" smtClean="0">
                          <a:solidFill>
                            <a:srgbClr val="FFFFFF"/>
                          </a:solidFill>
                          <a:latin typeface="Arial"/>
                          <a:ea typeface="Times New Roman"/>
                          <a:cs typeface="Times New Roman"/>
                        </a:rPr>
                        <a:t>2011</a:t>
                      </a:r>
                      <a:endParaRPr lang="es-MX" sz="1800" dirty="0">
                        <a:latin typeface="Calibri"/>
                        <a:ea typeface="Calibri"/>
                        <a:cs typeface="Times New Roman"/>
                      </a:endParaRPr>
                    </a:p>
                  </a:txBody>
                  <a:tcPr marL="63341" marR="63341"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r>
              <a:tr h="258740">
                <a:tc>
                  <a:txBody>
                    <a:bodyPr/>
                    <a:lstStyle/>
                    <a:p>
                      <a:pPr>
                        <a:lnSpc>
                          <a:spcPct val="115000"/>
                        </a:lnSpc>
                        <a:spcAft>
                          <a:spcPts val="0"/>
                        </a:spcAft>
                      </a:pPr>
                      <a:r>
                        <a:rPr lang="es-ES" sz="1800" b="1" dirty="0">
                          <a:solidFill>
                            <a:srgbClr val="FFFFFF"/>
                          </a:solidFill>
                          <a:latin typeface="Arial"/>
                          <a:ea typeface="Times New Roman"/>
                          <a:cs typeface="Times New Roman"/>
                        </a:rPr>
                        <a:t>Tasa global de fecundidad         </a:t>
                      </a:r>
                      <a:endParaRPr lang="es-MX" sz="1800" dirty="0">
                        <a:latin typeface="Calibri"/>
                        <a:ea typeface="Calibri"/>
                        <a:cs typeface="Times New Roman"/>
                      </a:endParaRPr>
                    </a:p>
                  </a:txBody>
                  <a:tcPr marL="63341" marR="63341"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nSpc>
                          <a:spcPct val="115000"/>
                        </a:lnSpc>
                        <a:spcAft>
                          <a:spcPts val="0"/>
                        </a:spcAft>
                      </a:pPr>
                      <a:r>
                        <a:rPr lang="es-ES" sz="1800" dirty="0">
                          <a:latin typeface="Arial"/>
                          <a:ea typeface="Times New Roman"/>
                          <a:cs typeface="Times New Roman"/>
                        </a:rPr>
                        <a:t>Hijos por mujer</a:t>
                      </a:r>
                      <a:endParaRPr lang="es-MX" sz="1800" dirty="0">
                        <a:latin typeface="Calibri"/>
                        <a:ea typeface="Calibri"/>
                        <a:cs typeface="Times New Roman"/>
                      </a:endParaRPr>
                    </a:p>
                  </a:txBody>
                  <a:tcPr marL="63341" marR="63341"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gn="r">
                        <a:lnSpc>
                          <a:spcPct val="115000"/>
                        </a:lnSpc>
                        <a:spcAft>
                          <a:spcPts val="0"/>
                        </a:spcAft>
                      </a:pPr>
                      <a:r>
                        <a:rPr lang="es-ES" sz="1800" dirty="0" smtClean="0">
                          <a:solidFill>
                            <a:srgbClr val="000000"/>
                          </a:solidFill>
                          <a:latin typeface="Arial"/>
                          <a:ea typeface="Times New Roman"/>
                          <a:cs typeface="Times New Roman"/>
                        </a:rPr>
                        <a:t>2,5</a:t>
                      </a:r>
                      <a:endParaRPr lang="es-MX" sz="1800" dirty="0">
                        <a:latin typeface="Calibri"/>
                        <a:ea typeface="Calibri"/>
                        <a:cs typeface="Times New Roman"/>
                      </a:endParaRPr>
                    </a:p>
                  </a:txBody>
                  <a:tcPr marL="63341" marR="63341"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r>
              <a:tr h="258740">
                <a:tc>
                  <a:txBody>
                    <a:bodyPr/>
                    <a:lstStyle/>
                    <a:p>
                      <a:pPr>
                        <a:lnSpc>
                          <a:spcPct val="115000"/>
                        </a:lnSpc>
                        <a:spcAft>
                          <a:spcPts val="0"/>
                        </a:spcAft>
                      </a:pPr>
                      <a:r>
                        <a:rPr lang="es-ES" sz="1800" b="1" dirty="0">
                          <a:solidFill>
                            <a:srgbClr val="FFFFFF"/>
                          </a:solidFill>
                          <a:latin typeface="Arial"/>
                          <a:ea typeface="Times New Roman"/>
                          <a:cs typeface="Times New Roman"/>
                        </a:rPr>
                        <a:t>Nacimientos vivos registrados      </a:t>
                      </a:r>
                      <a:endParaRPr lang="es-MX" sz="1800" dirty="0">
                        <a:latin typeface="Calibri"/>
                        <a:ea typeface="Calibri"/>
                        <a:cs typeface="Times New Roman"/>
                      </a:endParaRPr>
                    </a:p>
                  </a:txBody>
                  <a:tcPr marL="63341" marR="63341"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nSpc>
                          <a:spcPct val="115000"/>
                        </a:lnSpc>
                        <a:spcAft>
                          <a:spcPts val="0"/>
                        </a:spcAft>
                      </a:pPr>
                      <a:r>
                        <a:rPr lang="es-ES" sz="1800" dirty="0" smtClean="0">
                          <a:latin typeface="Arial"/>
                          <a:ea typeface="Times New Roman"/>
                          <a:cs typeface="Times New Roman"/>
                        </a:rPr>
                        <a:t>Número</a:t>
                      </a:r>
                      <a:endParaRPr lang="es-MX" sz="1800" dirty="0">
                        <a:latin typeface="Calibri"/>
                        <a:ea typeface="Calibri"/>
                        <a:cs typeface="Times New Roman"/>
                      </a:endParaRPr>
                    </a:p>
                  </a:txBody>
                  <a:tcPr marL="63341" marR="63341"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Aft>
                          <a:spcPts val="0"/>
                        </a:spcAft>
                      </a:pPr>
                      <a:r>
                        <a:rPr lang="en-US" sz="1800" kern="1200" dirty="0" smtClean="0">
                          <a:solidFill>
                            <a:schemeClr val="tx1"/>
                          </a:solidFill>
                          <a:effectLst/>
                          <a:latin typeface="+mn-lt"/>
                          <a:ea typeface="+mn-ea"/>
                          <a:cs typeface="+mn-cs"/>
                        </a:rPr>
                        <a:t>73,292 </a:t>
                      </a:r>
                      <a:endParaRPr lang="es-MX" sz="1800" dirty="0">
                        <a:latin typeface="Calibri"/>
                        <a:ea typeface="Calibri"/>
                        <a:cs typeface="Times New Roman"/>
                      </a:endParaRPr>
                    </a:p>
                  </a:txBody>
                  <a:tcPr marL="63341" marR="63341"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r>
              <a:tr h="517480">
                <a:tc>
                  <a:txBody>
                    <a:bodyPr/>
                    <a:lstStyle/>
                    <a:p>
                      <a:pPr>
                        <a:lnSpc>
                          <a:spcPct val="115000"/>
                        </a:lnSpc>
                        <a:spcAft>
                          <a:spcPts val="0"/>
                        </a:spcAft>
                      </a:pPr>
                      <a:r>
                        <a:rPr lang="es-ES" sz="1800" b="1" dirty="0">
                          <a:solidFill>
                            <a:srgbClr val="FFFFFF"/>
                          </a:solidFill>
                          <a:latin typeface="Arial"/>
                          <a:ea typeface="Times New Roman"/>
                          <a:cs typeface="Times New Roman"/>
                        </a:rPr>
                        <a:t>Tasa bruta de natalidad registrada    </a:t>
                      </a:r>
                      <a:endParaRPr lang="es-MX" sz="1800" dirty="0">
                        <a:latin typeface="Calibri"/>
                        <a:ea typeface="Calibri"/>
                        <a:cs typeface="Times New Roman"/>
                      </a:endParaRPr>
                    </a:p>
                  </a:txBody>
                  <a:tcPr marL="63341" marR="63341"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nSpc>
                          <a:spcPct val="115000"/>
                        </a:lnSpc>
                        <a:spcAft>
                          <a:spcPts val="0"/>
                        </a:spcAft>
                      </a:pPr>
                      <a:r>
                        <a:rPr lang="es-ES" sz="1800" dirty="0">
                          <a:latin typeface="Arial"/>
                          <a:ea typeface="Times New Roman"/>
                          <a:cs typeface="Times New Roman"/>
                        </a:rPr>
                        <a:t>Por 1,000 habitantes</a:t>
                      </a:r>
                      <a:endParaRPr lang="es-MX" sz="1800" dirty="0">
                        <a:latin typeface="Calibri"/>
                        <a:ea typeface="Calibri"/>
                        <a:cs typeface="Times New Roman"/>
                      </a:endParaRPr>
                    </a:p>
                  </a:txBody>
                  <a:tcPr marL="63341" marR="63341"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gn="r">
                        <a:lnSpc>
                          <a:spcPct val="115000"/>
                        </a:lnSpc>
                        <a:spcAft>
                          <a:spcPts val="0"/>
                        </a:spcAft>
                      </a:pPr>
                      <a:r>
                        <a:rPr lang="es-ES" sz="1800" dirty="0" smtClean="0">
                          <a:solidFill>
                            <a:srgbClr val="000000"/>
                          </a:solidFill>
                          <a:latin typeface="Arial"/>
                          <a:ea typeface="Times New Roman"/>
                          <a:cs typeface="Times New Roman"/>
                        </a:rPr>
                        <a:t>19,7</a:t>
                      </a:r>
                      <a:endParaRPr lang="es-MX" sz="1800" dirty="0">
                        <a:latin typeface="Calibri"/>
                        <a:ea typeface="Calibri"/>
                        <a:cs typeface="Times New Roman"/>
                      </a:endParaRPr>
                    </a:p>
                  </a:txBody>
                  <a:tcPr marL="63341" marR="63341"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r>
              <a:tr h="517480">
                <a:tc>
                  <a:txBody>
                    <a:bodyPr/>
                    <a:lstStyle/>
                    <a:p>
                      <a:pPr>
                        <a:lnSpc>
                          <a:spcPct val="115000"/>
                        </a:lnSpc>
                        <a:spcAft>
                          <a:spcPts val="0"/>
                        </a:spcAft>
                      </a:pPr>
                      <a:r>
                        <a:rPr lang="es-ES" sz="1800" b="1" dirty="0">
                          <a:solidFill>
                            <a:srgbClr val="FFFFFF"/>
                          </a:solidFill>
                          <a:latin typeface="Arial"/>
                          <a:ea typeface="Times New Roman"/>
                          <a:cs typeface="Times New Roman"/>
                        </a:rPr>
                        <a:t>Tasa bruta de mortalidad registrada   </a:t>
                      </a:r>
                      <a:endParaRPr lang="es-MX" sz="1800" dirty="0">
                        <a:latin typeface="Calibri"/>
                        <a:ea typeface="Calibri"/>
                        <a:cs typeface="Times New Roman"/>
                      </a:endParaRPr>
                    </a:p>
                  </a:txBody>
                  <a:tcPr marL="63341" marR="63341"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nSpc>
                          <a:spcPct val="115000"/>
                        </a:lnSpc>
                        <a:spcAft>
                          <a:spcPts val="0"/>
                        </a:spcAft>
                      </a:pPr>
                      <a:r>
                        <a:rPr lang="es-ES" sz="1800" dirty="0">
                          <a:latin typeface="Arial"/>
                          <a:ea typeface="Times New Roman"/>
                          <a:cs typeface="Times New Roman"/>
                        </a:rPr>
                        <a:t>Por 1,000 habitantes</a:t>
                      </a:r>
                      <a:endParaRPr lang="es-MX" sz="1800" dirty="0">
                        <a:latin typeface="Calibri"/>
                        <a:ea typeface="Calibri"/>
                        <a:cs typeface="Times New Roman"/>
                      </a:endParaRPr>
                    </a:p>
                  </a:txBody>
                  <a:tcPr marL="63341" marR="63341"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Aft>
                          <a:spcPts val="0"/>
                        </a:spcAft>
                      </a:pPr>
                      <a:r>
                        <a:rPr lang="es-ES" sz="1800" dirty="0" smtClean="0">
                          <a:solidFill>
                            <a:srgbClr val="000000"/>
                          </a:solidFill>
                          <a:latin typeface="Arial"/>
                          <a:ea typeface="Times New Roman"/>
                          <a:cs typeface="Times New Roman"/>
                        </a:rPr>
                        <a:t>4,4</a:t>
                      </a:r>
                      <a:endParaRPr lang="es-MX" sz="1800" dirty="0">
                        <a:latin typeface="Calibri"/>
                        <a:ea typeface="Calibri"/>
                        <a:cs typeface="Times New Roman"/>
                      </a:endParaRPr>
                    </a:p>
                  </a:txBody>
                  <a:tcPr marL="63341" marR="63341"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r>
            </a:tbl>
          </a:graphicData>
        </a:graphic>
      </p:graphicFrame>
      <p:graphicFrame>
        <p:nvGraphicFramePr>
          <p:cNvPr id="4" name="12 Gráfico"/>
          <p:cNvGraphicFramePr/>
          <p:nvPr>
            <p:extLst>
              <p:ext uri="{D42A27DB-BD31-4B8C-83A1-F6EECF244321}">
                <p14:modId xmlns="" xmlns:p14="http://schemas.microsoft.com/office/powerpoint/2010/main" val="3748849795"/>
              </p:ext>
            </p:extLst>
          </p:nvPr>
        </p:nvGraphicFramePr>
        <p:xfrm>
          <a:off x="914400" y="3581400"/>
          <a:ext cx="7253353" cy="2989930"/>
        </p:xfrm>
        <a:graphic>
          <a:graphicData uri="http://schemas.openxmlformats.org/drawingml/2006/chart">
            <c:chart xmlns:c="http://schemas.openxmlformats.org/drawingml/2006/chart" xmlns:r="http://schemas.openxmlformats.org/officeDocument/2006/relationships" r:id="rId2"/>
          </a:graphicData>
        </a:graphic>
      </p:graphicFrame>
      <p:sp>
        <p:nvSpPr>
          <p:cNvPr id="5" name="4 Rectángulo"/>
          <p:cNvSpPr/>
          <p:nvPr/>
        </p:nvSpPr>
        <p:spPr>
          <a:xfrm>
            <a:off x="2286000" y="3276600"/>
            <a:ext cx="4572000" cy="646331"/>
          </a:xfrm>
          <a:prstGeom prst="rect">
            <a:avLst/>
          </a:prstGeom>
          <a:solidFill>
            <a:schemeClr val="accent6">
              <a:lumMod val="20000"/>
              <a:lumOff val="80000"/>
            </a:schemeClr>
          </a:solidFill>
        </p:spPr>
        <p:txBody>
          <a:bodyPr>
            <a:spAutoFit/>
          </a:bodyPr>
          <a:lstStyle/>
          <a:p>
            <a:pPr algn="ctr" eaLnBrk="0" hangingPunct="0">
              <a:spcBef>
                <a:spcPct val="50000"/>
              </a:spcBef>
              <a:defRPr/>
            </a:pPr>
            <a:r>
              <a:rPr kumimoji="1" lang="es-MX" b="1" dirty="0">
                <a:solidFill>
                  <a:srgbClr val="000000"/>
                </a:solidFill>
                <a:effectLst>
                  <a:outerShdw blurRad="38100" dist="38100" dir="2700000" algn="tl">
                    <a:srgbClr val="000000"/>
                  </a:outerShdw>
                </a:effectLst>
                <a:latin typeface="Arial" charset="0"/>
              </a:rPr>
              <a:t>Evolución de la esperanza de vida en la República de Panamá: Años 2002-2011</a:t>
            </a:r>
            <a:endParaRPr kumimoji="1" lang="es-PE" b="1" dirty="0">
              <a:solidFill>
                <a:srgbClr val="000000"/>
              </a:solidFill>
              <a:effectLst>
                <a:outerShdw blurRad="38100" dist="38100" dir="2700000" algn="tl">
                  <a:srgbClr val="000000"/>
                </a:outerShdw>
              </a:effectLst>
              <a:latin typeface="Arial" charset="0"/>
            </a:endParaRPr>
          </a:p>
        </p:txBody>
      </p:sp>
    </p:spTree>
    <p:extLst>
      <p:ext uri="{BB962C8B-B14F-4D97-AF65-F5344CB8AC3E}">
        <p14:creationId xmlns="" xmlns:p14="http://schemas.microsoft.com/office/powerpoint/2010/main" val="3763575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Título"/>
          <p:cNvSpPr>
            <a:spLocks noGrp="1"/>
          </p:cNvSpPr>
          <p:nvPr>
            <p:ph type="title"/>
          </p:nvPr>
        </p:nvSpPr>
        <p:spPr>
          <a:xfrm>
            <a:off x="395288" y="908050"/>
            <a:ext cx="8229600" cy="998538"/>
          </a:xfrm>
          <a:solidFill>
            <a:srgbClr val="FFEBAB"/>
          </a:solidFill>
        </p:spPr>
        <p:txBody>
          <a:bodyPr/>
          <a:lstStyle/>
          <a:p>
            <a:pPr eaLnBrk="1" hangingPunct="1"/>
            <a:r>
              <a:rPr lang="es-MX" sz="3200" b="1" smtClean="0">
                <a:latin typeface="Calibri" pitchFamily="34" charset="0"/>
                <a:ea typeface="Calibri" pitchFamily="34" charset="0"/>
                <a:cs typeface="Calibri" pitchFamily="34" charset="0"/>
              </a:rPr>
              <a:t>Determinantes sociales de la de Salud</a:t>
            </a:r>
          </a:p>
        </p:txBody>
      </p:sp>
      <p:sp>
        <p:nvSpPr>
          <p:cNvPr id="6147" name="1 Marcador de contenido"/>
          <p:cNvSpPr>
            <a:spLocks noGrp="1"/>
          </p:cNvSpPr>
          <p:nvPr>
            <p:ph idx="1"/>
          </p:nvPr>
        </p:nvSpPr>
        <p:spPr>
          <a:xfrm>
            <a:off x="468313" y="2060575"/>
            <a:ext cx="8229600" cy="4176713"/>
          </a:xfrm>
          <a:solidFill>
            <a:srgbClr val="FFFFCC"/>
          </a:solidFill>
        </p:spPr>
        <p:txBody>
          <a:bodyPr/>
          <a:lstStyle/>
          <a:p>
            <a:pPr algn="just"/>
            <a:r>
              <a:rPr lang="es-MX" sz="1800" smtClean="0">
                <a:latin typeface="Calibri" pitchFamily="34" charset="0"/>
                <a:ea typeface="Calibri" pitchFamily="34" charset="0"/>
                <a:cs typeface="Calibri" pitchFamily="34" charset="0"/>
              </a:rPr>
              <a:t>La población indígena y los residentes de las provincias de Bocas del Toro y Darién presentan la más amplia brecha en sus indicadores demográficos y de desarrollo humano, concentrando la mayor iniquidad. </a:t>
            </a:r>
          </a:p>
          <a:p>
            <a:pPr algn="just"/>
            <a:r>
              <a:rPr lang="es-MX" sz="1800" smtClean="0">
                <a:latin typeface="Calibri" pitchFamily="34" charset="0"/>
                <a:ea typeface="Calibri" pitchFamily="34" charset="0"/>
                <a:cs typeface="Calibri" pitchFamily="34" charset="0"/>
              </a:rPr>
              <a:t>Su expectativa de vida tiene un rezago de cerca de 25 años, al igual que la mortalidad infantil con respecto al promedio nacional. </a:t>
            </a:r>
          </a:p>
          <a:p>
            <a:pPr algn="just"/>
            <a:r>
              <a:rPr lang="es-MX" sz="1800" smtClean="0">
                <a:latin typeface="Calibri" pitchFamily="34" charset="0"/>
                <a:ea typeface="Calibri" pitchFamily="34" charset="0"/>
                <a:cs typeface="Calibri" pitchFamily="34" charset="0"/>
              </a:rPr>
              <a:t>De igual forma concentran la mayor desigualdad de género y las tasas más elevadas desempleo  o empleo informal</a:t>
            </a:r>
          </a:p>
          <a:p>
            <a:r>
              <a:rPr lang="es-MX" sz="1800" smtClean="0">
                <a:latin typeface="Calibri" pitchFamily="34" charset="0"/>
                <a:ea typeface="Calibri" pitchFamily="34" charset="0"/>
                <a:cs typeface="Calibri" pitchFamily="34" charset="0"/>
              </a:rPr>
              <a:t>Desde hace varios años, la pobreza ha sido identificada como uno de los principales problemas sociales del país, hecho que se ha demostrado mediante las Encuestas de Niveles de Vida de los años 1997, 2003 y 2008, en las cuales se ha señalado como principal causa la inequidad en la distribución del ingreso y del consumo, en conjunto con una infraestructura deficiente.</a:t>
            </a:r>
          </a:p>
          <a:p>
            <a:r>
              <a:rPr lang="es-MX" sz="1800" smtClean="0">
                <a:latin typeface="Calibri" pitchFamily="34" charset="0"/>
                <a:ea typeface="Calibri" pitchFamily="34" charset="0"/>
                <a:cs typeface="Calibri" pitchFamily="34" charset="0"/>
              </a:rPr>
              <a:t> Según el Ministerio de Economía y Finanzas, la Encuesta de Niveles de Vida del 2008 reveló que el 32.7% de las personas son pobres. </a:t>
            </a:r>
          </a:p>
          <a:p>
            <a:pPr algn="just"/>
            <a:endParaRPr lang="es-MX" sz="1800" smtClean="0">
              <a:latin typeface="Calibri" pitchFamily="34" charset="0"/>
              <a:ea typeface="Calibri" pitchFamily="34" charset="0"/>
              <a:cs typeface="Calibri" pitchFamily="34" charset="0"/>
            </a:endParaRPr>
          </a:p>
        </p:txBody>
      </p:sp>
    </p:spTree>
    <p:extLst>
      <p:ext uri="{BB962C8B-B14F-4D97-AF65-F5344CB8AC3E}">
        <p14:creationId xmlns="" xmlns:p14="http://schemas.microsoft.com/office/powerpoint/2010/main" val="24499676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26615" y="533400"/>
            <a:ext cx="8229600" cy="914400"/>
          </a:xfrm>
          <a:solidFill>
            <a:schemeClr val="accent1">
              <a:lumMod val="20000"/>
              <a:lumOff val="80000"/>
            </a:schemeClr>
          </a:solidFill>
        </p:spPr>
        <p:txBody>
          <a:bodyPr>
            <a:normAutofit fontScale="90000"/>
          </a:bodyPr>
          <a:lstStyle/>
          <a:p>
            <a:r>
              <a:rPr lang="es-ES" sz="2700" b="1" dirty="0" smtClean="0"/>
              <a:t/>
            </a:r>
            <a:br>
              <a:rPr lang="es-ES" sz="2700" b="1" dirty="0" smtClean="0"/>
            </a:br>
            <a:r>
              <a:rPr lang="es-ES" sz="2700" b="1" dirty="0" smtClean="0"/>
              <a:t/>
            </a:r>
            <a:br>
              <a:rPr lang="es-ES" sz="2700" b="1" dirty="0" smtClean="0"/>
            </a:br>
            <a:r>
              <a:rPr lang="es-ES" sz="2700" b="1" dirty="0" smtClean="0"/>
              <a:t>PROPORCIÓN </a:t>
            </a:r>
            <a:r>
              <a:rPr lang="es-ES" sz="2700" b="1" dirty="0"/>
              <a:t>DE PERSONAS EN </a:t>
            </a:r>
            <a:r>
              <a:rPr lang="es-ES" sz="2700" b="1" dirty="0" smtClean="0"/>
              <a:t>CONDICIONES </a:t>
            </a:r>
            <a:r>
              <a:rPr lang="es-ES" sz="2700" b="1" dirty="0"/>
              <a:t>DE </a:t>
            </a:r>
            <a:r>
              <a:rPr lang="es-ES" sz="2700" b="1" dirty="0" smtClean="0"/>
              <a:t>POBREZA </a:t>
            </a:r>
            <a:r>
              <a:rPr lang="es-ES" sz="2700" b="1" dirty="0"/>
              <a:t>AGOSTO </a:t>
            </a:r>
            <a:r>
              <a:rPr lang="es-ES" sz="2700" b="1" dirty="0" smtClean="0"/>
              <a:t> </a:t>
            </a:r>
            <a:r>
              <a:rPr lang="es-ES" sz="2700" b="1" dirty="0"/>
              <a:t>2006 – 2012</a:t>
            </a:r>
            <a:r>
              <a:rPr lang="es-MX" dirty="0"/>
              <a:t/>
            </a:r>
            <a:br>
              <a:rPr lang="es-MX" dirty="0"/>
            </a:br>
            <a:endParaRPr lang="es-MX" dirty="0"/>
          </a:p>
        </p:txBody>
      </p:sp>
      <p:graphicFrame>
        <p:nvGraphicFramePr>
          <p:cNvPr id="4" name="3 Marcador de contenido"/>
          <p:cNvGraphicFramePr>
            <a:graphicFrameLocks noGrp="1"/>
          </p:cNvGraphicFramePr>
          <p:nvPr>
            <p:ph idx="1"/>
            <p:extLst>
              <p:ext uri="{D42A27DB-BD31-4B8C-83A1-F6EECF244321}">
                <p14:modId xmlns="" xmlns:p14="http://schemas.microsoft.com/office/powerpoint/2010/main" val="469986740"/>
              </p:ext>
            </p:extLst>
          </p:nvPr>
        </p:nvGraphicFramePr>
        <p:xfrm>
          <a:off x="457200" y="1600199"/>
          <a:ext cx="8305799" cy="4342538"/>
        </p:xfrm>
        <a:graphic>
          <a:graphicData uri="http://schemas.openxmlformats.org/drawingml/2006/table">
            <a:tbl>
              <a:tblPr firstRow="1" firstCol="1" bandRow="1">
                <a:tableStyleId>{5C22544A-7EE6-4342-B048-85BDC9FD1C3A}</a:tableStyleId>
              </a:tblPr>
              <a:tblGrid>
                <a:gridCol w="1595849"/>
                <a:gridCol w="1299751"/>
                <a:gridCol w="990600"/>
                <a:gridCol w="914400"/>
                <a:gridCol w="762000"/>
                <a:gridCol w="914400"/>
                <a:gridCol w="1828799"/>
              </a:tblGrid>
              <a:tr h="759855">
                <a:tc rowSpan="2">
                  <a:txBody>
                    <a:bodyPr/>
                    <a:lstStyle/>
                    <a:p>
                      <a:pPr algn="ctr">
                        <a:lnSpc>
                          <a:spcPct val="115000"/>
                        </a:lnSpc>
                        <a:spcAft>
                          <a:spcPts val="0"/>
                        </a:spcAft>
                      </a:pPr>
                      <a:r>
                        <a:rPr lang="es-ES" sz="2000" dirty="0">
                          <a:effectLst/>
                        </a:rPr>
                        <a:t>(En porcentaje) Año</a:t>
                      </a:r>
                      <a:endParaRPr lang="es-MX" sz="2000" dirty="0">
                        <a:solidFill>
                          <a:srgbClr val="000000"/>
                        </a:solidFill>
                        <a:effectLst/>
                        <a:latin typeface="Calibri"/>
                        <a:ea typeface="Calibri"/>
                        <a:cs typeface="Times New Roman"/>
                      </a:endParaRPr>
                    </a:p>
                  </a:txBody>
                  <a:tcPr marL="68580" marR="68580" marT="0" marB="0" anchor="ctr"/>
                </a:tc>
                <a:tc gridSpan="2">
                  <a:txBody>
                    <a:bodyPr/>
                    <a:lstStyle/>
                    <a:p>
                      <a:pPr algn="ctr">
                        <a:lnSpc>
                          <a:spcPct val="115000"/>
                        </a:lnSpc>
                        <a:spcAft>
                          <a:spcPts val="0"/>
                        </a:spcAft>
                      </a:pPr>
                      <a:r>
                        <a:rPr lang="es-ES" sz="2000" dirty="0">
                          <a:effectLst/>
                        </a:rPr>
                        <a:t>Total</a:t>
                      </a:r>
                      <a:endParaRPr lang="es-MX" sz="2000" dirty="0">
                        <a:solidFill>
                          <a:srgbClr val="000000"/>
                        </a:solidFill>
                        <a:effectLst/>
                        <a:latin typeface="Calibri"/>
                        <a:ea typeface="Calibri"/>
                        <a:cs typeface="Times New Roman"/>
                      </a:endParaRPr>
                    </a:p>
                  </a:txBody>
                  <a:tcPr marL="68580" marR="68580" marT="0" marB="0" anchor="ctr"/>
                </a:tc>
                <a:tc hMerge="1">
                  <a:txBody>
                    <a:bodyPr/>
                    <a:lstStyle/>
                    <a:p>
                      <a:endParaRPr lang="es-MX"/>
                    </a:p>
                  </a:txBody>
                  <a:tcPr/>
                </a:tc>
                <a:tc gridSpan="2">
                  <a:txBody>
                    <a:bodyPr/>
                    <a:lstStyle/>
                    <a:p>
                      <a:pPr algn="ctr">
                        <a:lnSpc>
                          <a:spcPct val="115000"/>
                        </a:lnSpc>
                        <a:spcAft>
                          <a:spcPts val="0"/>
                        </a:spcAft>
                      </a:pPr>
                      <a:r>
                        <a:rPr lang="es-ES" sz="2000" dirty="0">
                          <a:effectLst/>
                        </a:rPr>
                        <a:t>Pobreza extrema</a:t>
                      </a:r>
                      <a:endParaRPr lang="es-MX" sz="2000" dirty="0">
                        <a:solidFill>
                          <a:srgbClr val="000000"/>
                        </a:solidFill>
                        <a:effectLst/>
                        <a:latin typeface="Calibri"/>
                        <a:ea typeface="Calibri"/>
                        <a:cs typeface="Times New Roman"/>
                      </a:endParaRPr>
                    </a:p>
                  </a:txBody>
                  <a:tcPr marL="68580" marR="68580" marT="0" marB="0" anchor="ctr"/>
                </a:tc>
                <a:tc hMerge="1">
                  <a:txBody>
                    <a:bodyPr/>
                    <a:lstStyle/>
                    <a:p>
                      <a:endParaRPr lang="es-MX"/>
                    </a:p>
                  </a:txBody>
                  <a:tcPr/>
                </a:tc>
                <a:tc gridSpan="2">
                  <a:txBody>
                    <a:bodyPr/>
                    <a:lstStyle/>
                    <a:p>
                      <a:pPr algn="ctr">
                        <a:lnSpc>
                          <a:spcPct val="115000"/>
                        </a:lnSpc>
                        <a:spcAft>
                          <a:spcPts val="0"/>
                        </a:spcAft>
                      </a:pPr>
                      <a:r>
                        <a:rPr lang="es-ES" sz="2000" dirty="0">
                          <a:effectLst/>
                        </a:rPr>
                        <a:t>Pobreza no  extrema</a:t>
                      </a:r>
                      <a:endParaRPr lang="es-MX" sz="2000" dirty="0">
                        <a:solidFill>
                          <a:srgbClr val="000000"/>
                        </a:solidFill>
                        <a:effectLst/>
                        <a:latin typeface="Calibri"/>
                        <a:ea typeface="Calibri"/>
                        <a:cs typeface="Times New Roman"/>
                      </a:endParaRPr>
                    </a:p>
                  </a:txBody>
                  <a:tcPr marL="68580" marR="68580" marT="0" marB="0" anchor="ctr"/>
                </a:tc>
                <a:tc hMerge="1">
                  <a:txBody>
                    <a:bodyPr/>
                    <a:lstStyle/>
                    <a:p>
                      <a:endParaRPr lang="es-MX"/>
                    </a:p>
                  </a:txBody>
                  <a:tcPr/>
                </a:tc>
              </a:tr>
              <a:tr h="413607">
                <a:tc vMerge="1">
                  <a:txBody>
                    <a:bodyPr/>
                    <a:lstStyle/>
                    <a:p>
                      <a:endParaRPr lang="es-MX"/>
                    </a:p>
                  </a:txBody>
                  <a:tcPr/>
                </a:tc>
                <a:tc>
                  <a:txBody>
                    <a:bodyPr/>
                    <a:lstStyle/>
                    <a:p>
                      <a:pPr algn="ctr">
                        <a:lnSpc>
                          <a:spcPct val="115000"/>
                        </a:lnSpc>
                        <a:spcAft>
                          <a:spcPts val="0"/>
                        </a:spcAft>
                      </a:pPr>
                      <a:r>
                        <a:rPr lang="es-ES" sz="2000">
                          <a:effectLst/>
                        </a:rPr>
                        <a:t>Indigencia</a:t>
                      </a:r>
                      <a:endParaRPr lang="es-MX" sz="2000">
                        <a:solidFill>
                          <a:srgbClr val="000000"/>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S" sz="2000">
                          <a:effectLst/>
                        </a:rPr>
                        <a:t>Pobreza</a:t>
                      </a:r>
                      <a:endParaRPr lang="es-MX" sz="2000">
                        <a:solidFill>
                          <a:srgbClr val="000000"/>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S" sz="2000" dirty="0">
                          <a:effectLst/>
                        </a:rPr>
                        <a:t>Urbana</a:t>
                      </a:r>
                      <a:endParaRPr lang="es-MX" sz="2000" dirty="0">
                        <a:solidFill>
                          <a:srgbClr val="000000"/>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S" sz="2000" dirty="0">
                          <a:effectLst/>
                        </a:rPr>
                        <a:t>Rural</a:t>
                      </a:r>
                      <a:endParaRPr lang="es-MX" sz="2000" dirty="0">
                        <a:solidFill>
                          <a:srgbClr val="000000"/>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S" sz="2000">
                          <a:effectLst/>
                        </a:rPr>
                        <a:t>Urbana</a:t>
                      </a:r>
                      <a:endParaRPr lang="es-MX" sz="2000">
                        <a:solidFill>
                          <a:srgbClr val="000000"/>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S" sz="2000">
                          <a:effectLst/>
                        </a:rPr>
                        <a:t>Rural</a:t>
                      </a:r>
                      <a:endParaRPr lang="es-MX" sz="2000">
                        <a:solidFill>
                          <a:srgbClr val="000000"/>
                        </a:solidFill>
                        <a:effectLst/>
                        <a:latin typeface="Calibri"/>
                        <a:ea typeface="Calibri"/>
                        <a:cs typeface="Times New Roman"/>
                      </a:endParaRPr>
                    </a:p>
                  </a:txBody>
                  <a:tcPr marL="68580" marR="68580" marT="0" marB="0" anchor="ctr"/>
                </a:tc>
              </a:tr>
              <a:tr h="400001">
                <a:tc>
                  <a:txBody>
                    <a:bodyPr/>
                    <a:lstStyle/>
                    <a:p>
                      <a:pPr algn="ctr">
                        <a:lnSpc>
                          <a:spcPct val="115000"/>
                        </a:lnSpc>
                        <a:spcAft>
                          <a:spcPts val="0"/>
                        </a:spcAft>
                      </a:pPr>
                      <a:r>
                        <a:rPr lang="es-ES" sz="2000">
                          <a:effectLst/>
                        </a:rPr>
                        <a:t>2006</a:t>
                      </a:r>
                      <a:endParaRPr lang="es-MX" sz="2000">
                        <a:solidFill>
                          <a:srgbClr val="000000"/>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S" sz="2000">
                          <a:effectLst/>
                        </a:rPr>
                        <a:t>17.6</a:t>
                      </a:r>
                      <a:endParaRPr lang="es-MX" sz="2000">
                        <a:solidFill>
                          <a:srgbClr val="000000"/>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S" sz="2000" dirty="0">
                          <a:effectLst/>
                        </a:rPr>
                        <a:t>38.3</a:t>
                      </a:r>
                      <a:endParaRPr lang="es-MX" sz="2000" dirty="0">
                        <a:solidFill>
                          <a:srgbClr val="000000"/>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S" sz="2000">
                          <a:effectLst/>
                        </a:rPr>
                        <a:t>5.7</a:t>
                      </a:r>
                      <a:endParaRPr lang="es-MX" sz="2000">
                        <a:solidFill>
                          <a:srgbClr val="000000"/>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S" sz="2000" dirty="0">
                          <a:effectLst/>
                        </a:rPr>
                        <a:t>38.6</a:t>
                      </a:r>
                      <a:endParaRPr lang="es-MX" sz="2000" dirty="0">
                        <a:solidFill>
                          <a:srgbClr val="000000"/>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S" sz="2000" dirty="0">
                          <a:effectLst/>
                        </a:rPr>
                        <a:t>23.6</a:t>
                      </a:r>
                      <a:endParaRPr lang="es-MX" sz="2000" dirty="0">
                        <a:solidFill>
                          <a:srgbClr val="000000"/>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S" sz="2000">
                          <a:effectLst/>
                        </a:rPr>
                        <a:t>64.4</a:t>
                      </a:r>
                      <a:endParaRPr lang="es-MX" sz="2000">
                        <a:solidFill>
                          <a:srgbClr val="000000"/>
                        </a:solidFill>
                        <a:effectLst/>
                        <a:latin typeface="Calibri"/>
                        <a:ea typeface="Calibri"/>
                        <a:cs typeface="Times New Roman"/>
                      </a:endParaRPr>
                    </a:p>
                  </a:txBody>
                  <a:tcPr marL="68580" marR="68580" marT="0" marB="0" anchor="ctr"/>
                </a:tc>
              </a:tr>
              <a:tr h="413607">
                <a:tc>
                  <a:txBody>
                    <a:bodyPr/>
                    <a:lstStyle/>
                    <a:p>
                      <a:pPr algn="ctr">
                        <a:lnSpc>
                          <a:spcPct val="115000"/>
                        </a:lnSpc>
                        <a:spcAft>
                          <a:spcPts val="0"/>
                        </a:spcAft>
                      </a:pPr>
                      <a:r>
                        <a:rPr lang="es-ES" sz="2000">
                          <a:effectLst/>
                        </a:rPr>
                        <a:t>2007</a:t>
                      </a:r>
                      <a:endParaRPr lang="es-MX" sz="2000">
                        <a:solidFill>
                          <a:srgbClr val="000000"/>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S" sz="2000">
                          <a:effectLst/>
                        </a:rPr>
                        <a:t>15.7</a:t>
                      </a:r>
                      <a:endParaRPr lang="es-MX" sz="2000">
                        <a:solidFill>
                          <a:srgbClr val="000000"/>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S" sz="2000">
                          <a:effectLst/>
                        </a:rPr>
                        <a:t>36.5</a:t>
                      </a:r>
                      <a:endParaRPr lang="es-MX" sz="2000">
                        <a:solidFill>
                          <a:srgbClr val="000000"/>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S" sz="2000">
                          <a:effectLst/>
                        </a:rPr>
                        <a:t>4.6</a:t>
                      </a:r>
                      <a:endParaRPr lang="es-MX" sz="2000">
                        <a:solidFill>
                          <a:srgbClr val="000000"/>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S" sz="2000">
                          <a:effectLst/>
                        </a:rPr>
                        <a:t>35.4</a:t>
                      </a:r>
                      <a:endParaRPr lang="es-MX" sz="2000">
                        <a:solidFill>
                          <a:srgbClr val="000000"/>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S" sz="2000" dirty="0">
                          <a:effectLst/>
                        </a:rPr>
                        <a:t>22.1</a:t>
                      </a:r>
                      <a:endParaRPr lang="es-MX" sz="2000" dirty="0">
                        <a:solidFill>
                          <a:srgbClr val="000000"/>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S" sz="2000" dirty="0">
                          <a:effectLst/>
                        </a:rPr>
                        <a:t>62.3</a:t>
                      </a:r>
                      <a:endParaRPr lang="es-MX" sz="2000" dirty="0">
                        <a:solidFill>
                          <a:srgbClr val="000000"/>
                        </a:solidFill>
                        <a:effectLst/>
                        <a:latin typeface="Calibri"/>
                        <a:ea typeface="Calibri"/>
                        <a:cs typeface="Times New Roman"/>
                      </a:endParaRPr>
                    </a:p>
                  </a:txBody>
                  <a:tcPr marL="68580" marR="68580" marT="0" marB="0" anchor="ctr"/>
                </a:tc>
              </a:tr>
              <a:tr h="413607">
                <a:tc>
                  <a:txBody>
                    <a:bodyPr/>
                    <a:lstStyle/>
                    <a:p>
                      <a:pPr algn="ctr">
                        <a:lnSpc>
                          <a:spcPct val="115000"/>
                        </a:lnSpc>
                        <a:spcAft>
                          <a:spcPts val="0"/>
                        </a:spcAft>
                      </a:pPr>
                      <a:r>
                        <a:rPr lang="es-ES" sz="2000" dirty="0">
                          <a:effectLst/>
                        </a:rPr>
                        <a:t>2008</a:t>
                      </a:r>
                      <a:endParaRPr lang="es-MX" sz="2000" dirty="0">
                        <a:solidFill>
                          <a:srgbClr val="000000"/>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S" sz="2000">
                          <a:effectLst/>
                        </a:rPr>
                        <a:t>15.3</a:t>
                      </a:r>
                      <a:endParaRPr lang="es-MX" sz="2000">
                        <a:solidFill>
                          <a:srgbClr val="000000"/>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S" sz="2000">
                          <a:effectLst/>
                        </a:rPr>
                        <a:t>33.8</a:t>
                      </a:r>
                      <a:endParaRPr lang="es-MX" sz="2000">
                        <a:solidFill>
                          <a:srgbClr val="000000"/>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S" sz="2000">
                          <a:effectLst/>
                        </a:rPr>
                        <a:t>4.2</a:t>
                      </a:r>
                      <a:endParaRPr lang="es-MX" sz="2000">
                        <a:solidFill>
                          <a:srgbClr val="000000"/>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S" sz="2000">
                          <a:effectLst/>
                        </a:rPr>
                        <a:t>35.2</a:t>
                      </a:r>
                      <a:endParaRPr lang="es-MX" sz="2000">
                        <a:solidFill>
                          <a:srgbClr val="000000"/>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S" sz="2000">
                          <a:effectLst/>
                        </a:rPr>
                        <a:t>19.6</a:t>
                      </a:r>
                      <a:endParaRPr lang="es-MX" sz="2000">
                        <a:solidFill>
                          <a:srgbClr val="000000"/>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S" sz="2000" dirty="0">
                          <a:effectLst/>
                        </a:rPr>
                        <a:t>59.4</a:t>
                      </a:r>
                      <a:endParaRPr lang="es-MX" sz="2000" dirty="0">
                        <a:solidFill>
                          <a:srgbClr val="000000"/>
                        </a:solidFill>
                        <a:effectLst/>
                        <a:latin typeface="Calibri"/>
                        <a:ea typeface="Calibri"/>
                        <a:cs typeface="Times New Roman"/>
                      </a:endParaRPr>
                    </a:p>
                  </a:txBody>
                  <a:tcPr marL="68580" marR="68580" marT="0" marB="0" anchor="ctr"/>
                </a:tc>
              </a:tr>
              <a:tr h="413607">
                <a:tc>
                  <a:txBody>
                    <a:bodyPr/>
                    <a:lstStyle/>
                    <a:p>
                      <a:pPr algn="ctr">
                        <a:lnSpc>
                          <a:spcPct val="115000"/>
                        </a:lnSpc>
                        <a:spcAft>
                          <a:spcPts val="0"/>
                        </a:spcAft>
                      </a:pPr>
                      <a:r>
                        <a:rPr lang="es-ES" sz="2000">
                          <a:effectLst/>
                        </a:rPr>
                        <a:t>2009</a:t>
                      </a:r>
                      <a:endParaRPr lang="es-MX" sz="2000">
                        <a:solidFill>
                          <a:srgbClr val="000000"/>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S" sz="2000">
                          <a:effectLst/>
                        </a:rPr>
                        <a:t>15.3</a:t>
                      </a:r>
                      <a:endParaRPr lang="es-MX" sz="2000">
                        <a:solidFill>
                          <a:srgbClr val="000000"/>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S" sz="2000">
                          <a:effectLst/>
                        </a:rPr>
                        <a:t>33.4</a:t>
                      </a:r>
                      <a:endParaRPr lang="es-MX" sz="2000">
                        <a:solidFill>
                          <a:srgbClr val="000000"/>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S" sz="2000">
                          <a:effectLst/>
                        </a:rPr>
                        <a:t>4.2</a:t>
                      </a:r>
                      <a:endParaRPr lang="es-MX" sz="2000">
                        <a:solidFill>
                          <a:srgbClr val="000000"/>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S" sz="2000">
                          <a:effectLst/>
                        </a:rPr>
                        <a:t>35.5</a:t>
                      </a:r>
                      <a:endParaRPr lang="es-MX" sz="2000">
                        <a:solidFill>
                          <a:srgbClr val="000000"/>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S" sz="2000">
                          <a:effectLst/>
                        </a:rPr>
                        <a:t>19.1</a:t>
                      </a:r>
                      <a:endParaRPr lang="es-MX" sz="2000">
                        <a:solidFill>
                          <a:srgbClr val="000000"/>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S" sz="2000" dirty="0">
                          <a:effectLst/>
                        </a:rPr>
                        <a:t>59.6</a:t>
                      </a:r>
                      <a:endParaRPr lang="es-MX" sz="2000" dirty="0">
                        <a:solidFill>
                          <a:srgbClr val="000000"/>
                        </a:solidFill>
                        <a:effectLst/>
                        <a:latin typeface="Calibri"/>
                        <a:ea typeface="Calibri"/>
                        <a:cs typeface="Times New Roman"/>
                      </a:endParaRPr>
                    </a:p>
                  </a:txBody>
                  <a:tcPr marL="68580" marR="68580" marT="0" marB="0" anchor="ctr"/>
                </a:tc>
              </a:tr>
              <a:tr h="413607">
                <a:tc>
                  <a:txBody>
                    <a:bodyPr/>
                    <a:lstStyle/>
                    <a:p>
                      <a:pPr algn="ctr">
                        <a:lnSpc>
                          <a:spcPct val="115000"/>
                        </a:lnSpc>
                        <a:spcAft>
                          <a:spcPts val="0"/>
                        </a:spcAft>
                      </a:pPr>
                      <a:r>
                        <a:rPr lang="es-ES" sz="2000">
                          <a:effectLst/>
                        </a:rPr>
                        <a:t>2010</a:t>
                      </a:r>
                      <a:endParaRPr lang="es-MX" sz="2000">
                        <a:solidFill>
                          <a:srgbClr val="000000"/>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S" sz="2000">
                          <a:effectLst/>
                        </a:rPr>
                        <a:t>12.2</a:t>
                      </a:r>
                      <a:endParaRPr lang="es-MX" sz="2000">
                        <a:solidFill>
                          <a:srgbClr val="000000"/>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S" sz="2000">
                          <a:effectLst/>
                        </a:rPr>
                        <a:t>29.8</a:t>
                      </a:r>
                      <a:endParaRPr lang="es-MX" sz="2000">
                        <a:solidFill>
                          <a:srgbClr val="000000"/>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S" sz="2000">
                          <a:effectLst/>
                        </a:rPr>
                        <a:t>4.1</a:t>
                      </a:r>
                      <a:endParaRPr lang="es-MX" sz="2000">
                        <a:solidFill>
                          <a:srgbClr val="000000"/>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S" sz="2000">
                          <a:effectLst/>
                        </a:rPr>
                        <a:t>27.0</a:t>
                      </a:r>
                      <a:endParaRPr lang="es-MX" sz="2000">
                        <a:solidFill>
                          <a:srgbClr val="000000"/>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S" sz="2000">
                          <a:effectLst/>
                        </a:rPr>
                        <a:t>16.6</a:t>
                      </a:r>
                      <a:endParaRPr lang="es-MX" sz="2000">
                        <a:solidFill>
                          <a:srgbClr val="000000"/>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S" sz="2000" dirty="0">
                          <a:effectLst/>
                        </a:rPr>
                        <a:t>54.1</a:t>
                      </a:r>
                      <a:endParaRPr lang="es-MX" sz="2000" dirty="0">
                        <a:solidFill>
                          <a:srgbClr val="000000"/>
                        </a:solidFill>
                        <a:effectLst/>
                        <a:latin typeface="Calibri"/>
                        <a:ea typeface="Calibri"/>
                        <a:cs typeface="Times New Roman"/>
                      </a:endParaRPr>
                    </a:p>
                  </a:txBody>
                  <a:tcPr marL="68580" marR="68580" marT="0" marB="0" anchor="ctr"/>
                </a:tc>
              </a:tr>
              <a:tr h="413607">
                <a:tc>
                  <a:txBody>
                    <a:bodyPr/>
                    <a:lstStyle/>
                    <a:p>
                      <a:pPr algn="ctr">
                        <a:lnSpc>
                          <a:spcPct val="115000"/>
                        </a:lnSpc>
                        <a:spcAft>
                          <a:spcPts val="0"/>
                        </a:spcAft>
                      </a:pPr>
                      <a:r>
                        <a:rPr lang="es-ES" sz="2000">
                          <a:effectLst/>
                        </a:rPr>
                        <a:t>2011</a:t>
                      </a:r>
                      <a:endParaRPr lang="es-MX" sz="2000">
                        <a:solidFill>
                          <a:srgbClr val="000000"/>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S" sz="2000">
                          <a:effectLst/>
                        </a:rPr>
                        <a:t>11.5</a:t>
                      </a:r>
                      <a:endParaRPr lang="es-MX" sz="2000">
                        <a:solidFill>
                          <a:srgbClr val="000000"/>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S" sz="2000">
                          <a:effectLst/>
                        </a:rPr>
                        <a:t>27.6</a:t>
                      </a:r>
                      <a:endParaRPr lang="es-MX" sz="2000">
                        <a:solidFill>
                          <a:srgbClr val="000000"/>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S" sz="2000">
                          <a:effectLst/>
                        </a:rPr>
                        <a:t>3.4</a:t>
                      </a:r>
                      <a:endParaRPr lang="es-MX" sz="2000">
                        <a:solidFill>
                          <a:srgbClr val="000000"/>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S" sz="2000">
                          <a:effectLst/>
                        </a:rPr>
                        <a:t>26.6</a:t>
                      </a:r>
                      <a:endParaRPr lang="es-MX" sz="2000">
                        <a:solidFill>
                          <a:srgbClr val="000000"/>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S" sz="2000">
                          <a:effectLst/>
                        </a:rPr>
                        <a:t>15.3</a:t>
                      </a:r>
                      <a:endParaRPr lang="es-MX" sz="2000">
                        <a:solidFill>
                          <a:srgbClr val="000000"/>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S" sz="2000" dirty="0">
                          <a:effectLst/>
                        </a:rPr>
                        <a:t>50.4</a:t>
                      </a:r>
                      <a:endParaRPr lang="es-MX" sz="2000" dirty="0">
                        <a:solidFill>
                          <a:srgbClr val="000000"/>
                        </a:solidFill>
                        <a:effectLst/>
                        <a:latin typeface="Calibri"/>
                        <a:ea typeface="Calibri"/>
                        <a:cs typeface="Times New Roman"/>
                      </a:endParaRPr>
                    </a:p>
                  </a:txBody>
                  <a:tcPr marL="68580" marR="68580" marT="0" marB="0" anchor="ctr"/>
                </a:tc>
              </a:tr>
              <a:tr h="413607">
                <a:tc>
                  <a:txBody>
                    <a:bodyPr/>
                    <a:lstStyle/>
                    <a:p>
                      <a:pPr algn="ctr">
                        <a:lnSpc>
                          <a:spcPct val="115000"/>
                        </a:lnSpc>
                        <a:spcAft>
                          <a:spcPts val="0"/>
                        </a:spcAft>
                      </a:pPr>
                      <a:r>
                        <a:rPr lang="es-ES" sz="2000">
                          <a:effectLst/>
                        </a:rPr>
                        <a:t>Marzo 2012(P)</a:t>
                      </a:r>
                      <a:endParaRPr lang="es-MX" sz="2000">
                        <a:solidFill>
                          <a:srgbClr val="000000"/>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S" sz="2000">
                          <a:effectLst/>
                        </a:rPr>
                        <a:t>10.4</a:t>
                      </a:r>
                      <a:endParaRPr lang="es-MX" sz="2000">
                        <a:solidFill>
                          <a:srgbClr val="000000"/>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S" sz="2000" dirty="0">
                          <a:effectLst/>
                        </a:rPr>
                        <a:t>25.8</a:t>
                      </a:r>
                      <a:endParaRPr lang="es-MX" sz="2000" dirty="0">
                        <a:solidFill>
                          <a:srgbClr val="000000"/>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S" sz="2000">
                          <a:effectLst/>
                        </a:rPr>
                        <a:t>2.9</a:t>
                      </a:r>
                      <a:endParaRPr lang="es-MX" sz="2000">
                        <a:solidFill>
                          <a:srgbClr val="000000"/>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S" sz="2000" dirty="0">
                          <a:effectLst/>
                        </a:rPr>
                        <a:t>24.3</a:t>
                      </a:r>
                      <a:endParaRPr lang="es-MX" sz="2000" dirty="0">
                        <a:solidFill>
                          <a:srgbClr val="000000"/>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S" sz="2000">
                          <a:effectLst/>
                        </a:rPr>
                        <a:t>12.6</a:t>
                      </a:r>
                      <a:endParaRPr lang="es-MX" sz="2000">
                        <a:solidFill>
                          <a:srgbClr val="000000"/>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S" sz="2000" dirty="0">
                          <a:effectLst/>
                        </a:rPr>
                        <a:t>50.2</a:t>
                      </a:r>
                      <a:endParaRPr lang="es-MX" sz="2000" dirty="0">
                        <a:solidFill>
                          <a:srgbClr val="000000"/>
                        </a:solidFill>
                        <a:effectLst/>
                        <a:latin typeface="Calibri"/>
                        <a:ea typeface="Calibri"/>
                        <a:cs typeface="Times New Roman"/>
                      </a:endParaRPr>
                    </a:p>
                  </a:txBody>
                  <a:tcPr marL="68580" marR="68580" marT="0" marB="0" anchor="ctr"/>
                </a:tc>
              </a:tr>
            </a:tbl>
          </a:graphicData>
        </a:graphic>
      </p:graphicFrame>
      <p:sp>
        <p:nvSpPr>
          <p:cNvPr id="5" name="Rectangle 1"/>
          <p:cNvSpPr>
            <a:spLocks noChangeArrowheads="1"/>
          </p:cNvSpPr>
          <p:nvPr/>
        </p:nvSpPr>
        <p:spPr bwMode="auto">
          <a:xfrm>
            <a:off x="457200" y="6248400"/>
            <a:ext cx="8305800" cy="2616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Fuente: Ministerio de Economía y Finanzas.</a:t>
            </a: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25397365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14 Gráfico"/>
          <p:cNvGraphicFramePr/>
          <p:nvPr>
            <p:extLst>
              <p:ext uri="{D42A27DB-BD31-4B8C-83A1-F6EECF244321}">
                <p14:modId xmlns="" xmlns:p14="http://schemas.microsoft.com/office/powerpoint/2010/main" val="196535405"/>
              </p:ext>
            </p:extLst>
          </p:nvPr>
        </p:nvGraphicFramePr>
        <p:xfrm>
          <a:off x="685800" y="685800"/>
          <a:ext cx="8077200" cy="5410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8343541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2" name="Text Box 6"/>
          <p:cNvSpPr txBox="1">
            <a:spLocks noChangeArrowheads="1"/>
          </p:cNvSpPr>
          <p:nvPr/>
        </p:nvSpPr>
        <p:spPr bwMode="auto">
          <a:xfrm>
            <a:off x="533400" y="228600"/>
            <a:ext cx="8077200" cy="1250873"/>
          </a:xfrm>
          <a:prstGeom prst="rect">
            <a:avLst/>
          </a:prstGeom>
          <a:solidFill>
            <a:schemeClr val="accent3">
              <a:lumMod val="60000"/>
              <a:lumOff val="40000"/>
            </a:schemeClr>
          </a:solidFill>
          <a:ln>
            <a:noFill/>
          </a:ln>
          <a:effectLst/>
          <a:extLst/>
        </p:spPr>
        <p:txBody>
          <a:bodyPr wrap="square" lIns="95775" tIns="47888" rIns="95775" bIns="47888">
            <a:spAutoFit/>
          </a:bodyPr>
          <a:lstStyle>
            <a:lvl1pPr defTabSz="957263">
              <a:defRPr sz="2400">
                <a:solidFill>
                  <a:schemeClr val="tx1"/>
                </a:solidFill>
                <a:latin typeface="Times New Roman" charset="0"/>
                <a:ea typeface="ＭＳ Ｐゴシック" charset="0"/>
              </a:defRPr>
            </a:lvl1pPr>
            <a:lvl2pPr marL="479425" defTabSz="957263">
              <a:defRPr sz="2400">
                <a:solidFill>
                  <a:schemeClr val="tx1"/>
                </a:solidFill>
                <a:latin typeface="Times New Roman" charset="0"/>
                <a:ea typeface="ＭＳ Ｐゴシック" charset="0"/>
              </a:defRPr>
            </a:lvl2pPr>
            <a:lvl3pPr marL="957263" defTabSz="957263">
              <a:defRPr sz="2400">
                <a:solidFill>
                  <a:schemeClr val="tx1"/>
                </a:solidFill>
                <a:latin typeface="Times New Roman" charset="0"/>
                <a:ea typeface="ＭＳ Ｐゴシック" charset="0"/>
              </a:defRPr>
            </a:lvl3pPr>
            <a:lvl4pPr marL="1436688" defTabSz="957263">
              <a:defRPr sz="2400">
                <a:solidFill>
                  <a:schemeClr val="tx1"/>
                </a:solidFill>
                <a:latin typeface="Times New Roman" charset="0"/>
                <a:ea typeface="ＭＳ Ｐゴシック" charset="0"/>
              </a:defRPr>
            </a:lvl4pPr>
            <a:lvl5pPr marL="1916113" defTabSz="957263">
              <a:defRPr sz="2400">
                <a:solidFill>
                  <a:schemeClr val="tx1"/>
                </a:solidFill>
                <a:latin typeface="Times New Roman" charset="0"/>
                <a:ea typeface="ＭＳ Ｐゴシック" charset="0"/>
              </a:defRPr>
            </a:lvl5pPr>
            <a:lvl6pPr marL="2373313" defTabSz="957263" fontAlgn="base">
              <a:spcBef>
                <a:spcPct val="0"/>
              </a:spcBef>
              <a:spcAft>
                <a:spcPct val="0"/>
              </a:spcAft>
              <a:defRPr sz="2400">
                <a:solidFill>
                  <a:schemeClr val="tx1"/>
                </a:solidFill>
                <a:latin typeface="Times New Roman" charset="0"/>
                <a:ea typeface="ＭＳ Ｐゴシック" charset="0"/>
              </a:defRPr>
            </a:lvl6pPr>
            <a:lvl7pPr marL="2830513" defTabSz="957263" fontAlgn="base">
              <a:spcBef>
                <a:spcPct val="0"/>
              </a:spcBef>
              <a:spcAft>
                <a:spcPct val="0"/>
              </a:spcAft>
              <a:defRPr sz="2400">
                <a:solidFill>
                  <a:schemeClr val="tx1"/>
                </a:solidFill>
                <a:latin typeface="Times New Roman" charset="0"/>
                <a:ea typeface="ＭＳ Ｐゴシック" charset="0"/>
              </a:defRPr>
            </a:lvl7pPr>
            <a:lvl8pPr marL="3287713" defTabSz="957263" fontAlgn="base">
              <a:spcBef>
                <a:spcPct val="0"/>
              </a:spcBef>
              <a:spcAft>
                <a:spcPct val="0"/>
              </a:spcAft>
              <a:defRPr sz="2400">
                <a:solidFill>
                  <a:schemeClr val="tx1"/>
                </a:solidFill>
                <a:latin typeface="Times New Roman" charset="0"/>
                <a:ea typeface="ＭＳ Ｐゴシック" charset="0"/>
              </a:defRPr>
            </a:lvl8pPr>
            <a:lvl9pPr marL="3744913" defTabSz="957263" fontAlgn="base">
              <a:spcBef>
                <a:spcPct val="0"/>
              </a:spcBef>
              <a:spcAft>
                <a:spcPct val="0"/>
              </a:spcAft>
              <a:defRPr sz="2400">
                <a:solidFill>
                  <a:schemeClr val="tx1"/>
                </a:solidFill>
                <a:latin typeface="Times New Roman" charset="0"/>
                <a:ea typeface="ＭＳ Ｐゴシック" charset="0"/>
              </a:defRPr>
            </a:lvl9pPr>
          </a:lstStyle>
          <a:p>
            <a:pPr algn="ctr">
              <a:defRPr/>
            </a:pPr>
            <a:r>
              <a:rPr lang="es-PA" sz="2500" b="1" dirty="0" smtClean="0">
                <a:solidFill>
                  <a:srgbClr val="000000"/>
                </a:solidFill>
                <a:latin typeface="Arial" charset="0"/>
              </a:rPr>
              <a:t>Proporción de Personas Indigentes y Pobres, Según Provincias y Comarcas Indígenas: </a:t>
            </a:r>
          </a:p>
          <a:p>
            <a:pPr algn="ctr">
              <a:defRPr/>
            </a:pPr>
            <a:r>
              <a:rPr lang="es-PA" sz="2500" b="1" dirty="0" smtClean="0">
                <a:solidFill>
                  <a:srgbClr val="000000"/>
                </a:solidFill>
                <a:latin typeface="Arial" charset="0"/>
              </a:rPr>
              <a:t>Encuesta de Hogares 2008 – 2012</a:t>
            </a:r>
            <a:r>
              <a:rPr lang="es-MX" sz="2500" b="1" dirty="0" smtClean="0">
                <a:solidFill>
                  <a:srgbClr val="000000"/>
                </a:solidFill>
                <a:latin typeface="Arial" charset="0"/>
                <a:cs typeface="+mn-cs"/>
              </a:rPr>
              <a:t> </a:t>
            </a:r>
            <a:endParaRPr lang="es-ES" sz="2500" b="1" dirty="0" smtClean="0">
              <a:solidFill>
                <a:srgbClr val="000000"/>
              </a:solidFill>
              <a:latin typeface="Arial" charset="0"/>
              <a:cs typeface="+mn-cs"/>
            </a:endParaRPr>
          </a:p>
        </p:txBody>
      </p:sp>
      <p:graphicFrame>
        <p:nvGraphicFramePr>
          <p:cNvPr id="7" name="6 Tabla"/>
          <p:cNvGraphicFramePr>
            <a:graphicFrameLocks noGrp="1"/>
          </p:cNvGraphicFramePr>
          <p:nvPr>
            <p:extLst>
              <p:ext uri="{D42A27DB-BD31-4B8C-83A1-F6EECF244321}">
                <p14:modId xmlns="" xmlns:p14="http://schemas.microsoft.com/office/powerpoint/2010/main" val="1725756871"/>
              </p:ext>
            </p:extLst>
          </p:nvPr>
        </p:nvGraphicFramePr>
        <p:xfrm>
          <a:off x="533399" y="1600195"/>
          <a:ext cx="8134613" cy="4665205"/>
        </p:xfrm>
        <a:graphic>
          <a:graphicData uri="http://schemas.openxmlformats.org/drawingml/2006/table">
            <a:tbl>
              <a:tblPr/>
              <a:tblGrid>
                <a:gridCol w="1221343"/>
                <a:gridCol w="691327"/>
                <a:gridCol w="691327"/>
                <a:gridCol w="691327"/>
                <a:gridCol w="691327"/>
                <a:gridCol w="691327"/>
                <a:gridCol w="691327"/>
                <a:gridCol w="691327"/>
                <a:gridCol w="691327"/>
                <a:gridCol w="691327"/>
                <a:gridCol w="691327"/>
              </a:tblGrid>
              <a:tr h="649500">
                <a:tc rowSpan="2">
                  <a:txBody>
                    <a:bodyPr/>
                    <a:lstStyle/>
                    <a:p>
                      <a:pPr algn="ctr" fontAlgn="b"/>
                      <a:r>
                        <a:rPr lang="es-ES" sz="1200" b="1" i="0" u="none" strike="noStrike" dirty="0">
                          <a:solidFill>
                            <a:srgbClr val="000000"/>
                          </a:solidFill>
                          <a:latin typeface="Arial"/>
                        </a:rPr>
                        <a:t>PROVINCIAS Y AREAS COMARCALES</a:t>
                      </a:r>
                      <a:endParaRPr lang="es-PA" sz="1200" b="1" i="0" u="none" strike="noStrike" dirty="0">
                        <a:solidFill>
                          <a:srgbClr val="000000"/>
                        </a:solidFill>
                        <a:latin typeface="Arial"/>
                      </a:endParaRPr>
                    </a:p>
                    <a:p>
                      <a:pPr algn="ctr" fontAlgn="b"/>
                      <a:r>
                        <a:rPr lang="es-ES" sz="1200" b="0" i="0" u="none" strike="noStrike" dirty="0">
                          <a:solidFill>
                            <a:srgbClr val="000000"/>
                          </a:solidFill>
                          <a:latin typeface="Arial"/>
                        </a:rPr>
                        <a:t> </a:t>
                      </a:r>
                      <a:endParaRPr lang="es-PA" sz="1200" b="0" i="0" u="none" strike="noStrike" dirty="0">
                        <a:solidFill>
                          <a:srgbClr val="000000"/>
                        </a:solidFill>
                        <a:latin typeface="Arial"/>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gridSpan="5">
                  <a:txBody>
                    <a:bodyPr/>
                    <a:lstStyle/>
                    <a:p>
                      <a:pPr algn="ctr" fontAlgn="ctr"/>
                      <a:r>
                        <a:rPr lang="es-PA" sz="1200" b="1" i="0" u="none" strike="noStrike" dirty="0">
                          <a:solidFill>
                            <a:srgbClr val="000000"/>
                          </a:solidFill>
                          <a:latin typeface="Arial"/>
                        </a:rPr>
                        <a:t>INDIGENTES</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hMerge="1">
                  <a:txBody>
                    <a:bodyPr/>
                    <a:lstStyle/>
                    <a:p>
                      <a:endParaRPr lang="es-PA"/>
                    </a:p>
                  </a:txBody>
                  <a:tcPr/>
                </a:tc>
                <a:tc hMerge="1">
                  <a:txBody>
                    <a:bodyPr/>
                    <a:lstStyle/>
                    <a:p>
                      <a:endParaRPr lang="es-PA"/>
                    </a:p>
                  </a:txBody>
                  <a:tcPr/>
                </a:tc>
                <a:tc hMerge="1">
                  <a:txBody>
                    <a:bodyPr/>
                    <a:lstStyle/>
                    <a:p>
                      <a:endParaRPr lang="es-PA"/>
                    </a:p>
                  </a:txBody>
                  <a:tcPr/>
                </a:tc>
                <a:tc hMerge="1">
                  <a:txBody>
                    <a:bodyPr/>
                    <a:lstStyle/>
                    <a:p>
                      <a:endParaRPr lang="es-PA"/>
                    </a:p>
                  </a:txBody>
                  <a:tcPr/>
                </a:tc>
                <a:tc gridSpan="5">
                  <a:txBody>
                    <a:bodyPr/>
                    <a:lstStyle/>
                    <a:p>
                      <a:pPr algn="ctr" fontAlgn="ctr"/>
                      <a:r>
                        <a:rPr lang="es-ES" sz="1200" b="1" i="0" u="none" strike="noStrike" dirty="0" smtClean="0">
                          <a:solidFill>
                            <a:srgbClr val="000000"/>
                          </a:solidFill>
                          <a:latin typeface="Arial"/>
                        </a:rPr>
                        <a:t>POBRES</a:t>
                      </a:r>
                      <a:endParaRPr lang="es-PA" sz="1200" b="1" i="0" u="none" strike="noStrike" dirty="0">
                        <a:solidFill>
                          <a:srgbClr val="000000"/>
                        </a:solidFill>
                        <a:latin typeface="Arial"/>
                      </a:endParaRPr>
                    </a:p>
                  </a:txBody>
                  <a:tcPr marL="0" marR="0" marT="0" marB="0" anchor="ctr">
                    <a:lnL w="12700" cap="flat" cmpd="sng" algn="ctr">
                      <a:solidFill>
                        <a:srgbClr val="FFFFFF"/>
                      </a:solidFill>
                      <a:prstDash val="solid"/>
                      <a:round/>
                      <a:headEnd type="none" w="med" len="med"/>
                      <a:tailEnd type="none" w="med" len="med"/>
                    </a:lnL>
                    <a:lnR>
                      <a:noFill/>
                    </a:lnR>
                    <a:lnT>
                      <a:noFill/>
                    </a:lnT>
                    <a:lnB w="12700" cap="flat" cmpd="sng" algn="ctr">
                      <a:solidFill>
                        <a:srgbClr val="FFFFFF"/>
                      </a:solidFill>
                      <a:prstDash val="solid"/>
                      <a:round/>
                      <a:headEnd type="none" w="med" len="med"/>
                      <a:tailEnd type="none" w="med" len="med"/>
                    </a:lnB>
                    <a:solidFill>
                      <a:srgbClr val="92D050"/>
                    </a:solidFill>
                  </a:tcPr>
                </a:tc>
                <a:tc hMerge="1">
                  <a:txBody>
                    <a:bodyPr/>
                    <a:lstStyle/>
                    <a:p>
                      <a:endParaRPr lang="es-PA"/>
                    </a:p>
                  </a:txBody>
                  <a:tcPr/>
                </a:tc>
                <a:tc hMerge="1">
                  <a:txBody>
                    <a:bodyPr/>
                    <a:lstStyle/>
                    <a:p>
                      <a:endParaRPr lang="es-PA"/>
                    </a:p>
                  </a:txBody>
                  <a:tcPr/>
                </a:tc>
                <a:tc hMerge="1">
                  <a:txBody>
                    <a:bodyPr/>
                    <a:lstStyle/>
                    <a:p>
                      <a:endParaRPr lang="es-PA"/>
                    </a:p>
                  </a:txBody>
                  <a:tcPr/>
                </a:tc>
                <a:tc hMerge="1">
                  <a:txBody>
                    <a:bodyPr/>
                    <a:lstStyle/>
                    <a:p>
                      <a:endParaRPr lang="es-PA"/>
                    </a:p>
                  </a:txBody>
                  <a:tcPr/>
                </a:tc>
              </a:tr>
              <a:tr h="216500">
                <a:tc vMerge="1">
                  <a:txBody>
                    <a:bodyPr/>
                    <a:lstStyle/>
                    <a:p>
                      <a:pPr algn="ctr" fontAlgn="b"/>
                      <a:endParaRPr lang="es-PA" sz="1200" b="0" i="0" u="none" strike="noStrike" dirty="0">
                        <a:solidFill>
                          <a:srgbClr val="000000"/>
                        </a:solidFill>
                        <a:latin typeface="Arial"/>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ctr" fontAlgn="b"/>
                      <a:r>
                        <a:rPr lang="es-ES" sz="1200" b="1" i="0" u="none" strike="noStrike" dirty="0">
                          <a:solidFill>
                            <a:srgbClr val="000000"/>
                          </a:solidFill>
                          <a:latin typeface="Arial"/>
                        </a:rPr>
                        <a:t>2008</a:t>
                      </a:r>
                      <a:endParaRPr lang="es-PA" sz="1200" b="1" i="0" u="none" strike="noStrike" dirty="0">
                        <a:solidFill>
                          <a:srgbClr val="000000"/>
                        </a:solidFill>
                        <a:latin typeface="Arial"/>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ctr" fontAlgn="b"/>
                      <a:r>
                        <a:rPr lang="es-ES" sz="1200" b="1" i="0" u="none" strike="noStrike" dirty="0">
                          <a:solidFill>
                            <a:srgbClr val="000000"/>
                          </a:solidFill>
                          <a:latin typeface="Arial"/>
                        </a:rPr>
                        <a:t>2009</a:t>
                      </a:r>
                      <a:endParaRPr lang="es-PA" sz="1200" b="1" i="0" u="none" strike="noStrike" dirty="0">
                        <a:solidFill>
                          <a:srgbClr val="000000"/>
                        </a:solidFill>
                        <a:latin typeface="Arial"/>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ctr" fontAlgn="b"/>
                      <a:r>
                        <a:rPr lang="es-ES" sz="1200" b="1" i="0" u="none" strike="noStrike" dirty="0">
                          <a:solidFill>
                            <a:srgbClr val="000000"/>
                          </a:solidFill>
                          <a:latin typeface="Arial"/>
                        </a:rPr>
                        <a:t>2010</a:t>
                      </a:r>
                      <a:endParaRPr lang="es-PA" sz="1200" b="1" i="0" u="none" strike="noStrike" dirty="0">
                        <a:solidFill>
                          <a:srgbClr val="000000"/>
                        </a:solidFill>
                        <a:latin typeface="Arial"/>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ctr" fontAlgn="b"/>
                      <a:r>
                        <a:rPr lang="es-ES" sz="1200" b="1" i="0" u="none" strike="noStrike" dirty="0">
                          <a:solidFill>
                            <a:srgbClr val="000000"/>
                          </a:solidFill>
                          <a:latin typeface="Arial"/>
                        </a:rPr>
                        <a:t>2011</a:t>
                      </a:r>
                      <a:endParaRPr lang="es-PA" sz="1200" b="1" i="0" u="none" strike="noStrike" dirty="0">
                        <a:solidFill>
                          <a:srgbClr val="000000"/>
                        </a:solidFill>
                        <a:latin typeface="Arial"/>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ctr" fontAlgn="b"/>
                      <a:r>
                        <a:rPr lang="es-ES" sz="1200" b="1" i="0" u="none" strike="noStrike" dirty="0">
                          <a:solidFill>
                            <a:srgbClr val="000000"/>
                          </a:solidFill>
                          <a:latin typeface="Arial"/>
                        </a:rPr>
                        <a:t>2012</a:t>
                      </a:r>
                      <a:endParaRPr lang="es-PA" sz="1200" b="1" i="0" u="none" strike="noStrike" dirty="0">
                        <a:solidFill>
                          <a:srgbClr val="000000"/>
                        </a:solidFill>
                        <a:latin typeface="Arial"/>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ctr" fontAlgn="b"/>
                      <a:r>
                        <a:rPr lang="es-ES" sz="1200" b="1" i="0" u="none" strike="noStrike" dirty="0">
                          <a:solidFill>
                            <a:srgbClr val="000000"/>
                          </a:solidFill>
                          <a:latin typeface="Arial"/>
                        </a:rPr>
                        <a:t>2008</a:t>
                      </a:r>
                      <a:endParaRPr lang="es-PA" sz="1200" b="1" i="0" u="none" strike="noStrike" dirty="0">
                        <a:solidFill>
                          <a:srgbClr val="000000"/>
                        </a:solidFill>
                        <a:latin typeface="Arial"/>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ctr" fontAlgn="b"/>
                      <a:r>
                        <a:rPr lang="es-ES" sz="1200" b="1" i="0" u="none" strike="noStrike" dirty="0">
                          <a:solidFill>
                            <a:srgbClr val="000000"/>
                          </a:solidFill>
                          <a:latin typeface="Arial"/>
                        </a:rPr>
                        <a:t>2009</a:t>
                      </a:r>
                      <a:endParaRPr lang="es-PA" sz="1200" b="1" i="0" u="none" strike="noStrike" dirty="0">
                        <a:solidFill>
                          <a:srgbClr val="000000"/>
                        </a:solidFill>
                        <a:latin typeface="Arial"/>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ctr" fontAlgn="b"/>
                      <a:r>
                        <a:rPr lang="es-ES" sz="1200" b="1" i="0" u="none" strike="noStrike" dirty="0">
                          <a:solidFill>
                            <a:srgbClr val="000000"/>
                          </a:solidFill>
                          <a:latin typeface="Arial"/>
                        </a:rPr>
                        <a:t>2010</a:t>
                      </a:r>
                      <a:endParaRPr lang="es-PA" sz="1200" b="1" i="0" u="none" strike="noStrike" dirty="0">
                        <a:solidFill>
                          <a:srgbClr val="000000"/>
                        </a:solidFill>
                        <a:latin typeface="Arial"/>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ctr" fontAlgn="b"/>
                      <a:r>
                        <a:rPr lang="es-ES" sz="1200" b="1" i="0" u="none" strike="noStrike" dirty="0">
                          <a:solidFill>
                            <a:srgbClr val="000000"/>
                          </a:solidFill>
                          <a:latin typeface="Arial"/>
                        </a:rPr>
                        <a:t>2011</a:t>
                      </a:r>
                      <a:endParaRPr lang="es-PA" sz="1200" b="1" i="0" u="none" strike="noStrike" dirty="0">
                        <a:solidFill>
                          <a:srgbClr val="000000"/>
                        </a:solidFill>
                        <a:latin typeface="Arial"/>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ctr" fontAlgn="b"/>
                      <a:r>
                        <a:rPr lang="es-ES" sz="1200" b="1" i="0" u="none" strike="noStrike" dirty="0">
                          <a:solidFill>
                            <a:srgbClr val="000000"/>
                          </a:solidFill>
                          <a:latin typeface="Arial"/>
                        </a:rPr>
                        <a:t>2012</a:t>
                      </a:r>
                      <a:endParaRPr lang="es-PA" sz="1200" b="1" i="0" u="none" strike="noStrike" dirty="0">
                        <a:solidFill>
                          <a:srgbClr val="000000"/>
                        </a:solidFill>
                        <a:latin typeface="Arial"/>
                      </a:endParaRP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r>
              <a:tr h="335206">
                <a:tc>
                  <a:txBody>
                    <a:bodyPr/>
                    <a:lstStyle/>
                    <a:p>
                      <a:pPr algn="ctr" fontAlgn="b"/>
                      <a:r>
                        <a:rPr lang="es-ES" sz="1200" b="1" i="0" u="none" strike="noStrike" dirty="0" smtClean="0">
                          <a:solidFill>
                            <a:srgbClr val="000000"/>
                          </a:solidFill>
                          <a:latin typeface="Arial"/>
                        </a:rPr>
                        <a:t>TOTAL</a:t>
                      </a:r>
                      <a:endParaRPr lang="es-PA" sz="1200" b="1" i="0" u="none" strike="noStrike" dirty="0">
                        <a:solidFill>
                          <a:srgbClr val="000000"/>
                        </a:solidFill>
                        <a:latin typeface="Arial"/>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fontAlgn="b"/>
                      <a:r>
                        <a:rPr lang="es-ES" sz="1200" b="1" i="0" u="none" strike="noStrike" dirty="0">
                          <a:solidFill>
                            <a:srgbClr val="000000"/>
                          </a:solidFill>
                          <a:latin typeface="Arial"/>
                        </a:rPr>
                        <a:t>15.3</a:t>
                      </a:r>
                      <a:endParaRPr lang="es-PA" sz="1200" b="1" i="0" u="none" strike="noStrike" dirty="0">
                        <a:solidFill>
                          <a:srgbClr val="000000"/>
                        </a:solidFill>
                        <a:latin typeface="Arial"/>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fontAlgn="b"/>
                      <a:r>
                        <a:rPr lang="es-ES" sz="1200" b="1" i="0" u="none" strike="noStrike" dirty="0">
                          <a:solidFill>
                            <a:srgbClr val="000000"/>
                          </a:solidFill>
                          <a:latin typeface="Arial"/>
                        </a:rPr>
                        <a:t>15.3</a:t>
                      </a:r>
                      <a:endParaRPr lang="es-PA" sz="1200" b="1" i="0" u="none" strike="noStrike" dirty="0">
                        <a:solidFill>
                          <a:srgbClr val="000000"/>
                        </a:solidFill>
                        <a:latin typeface="Arial"/>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fontAlgn="b"/>
                      <a:r>
                        <a:rPr lang="es-ES" sz="1200" b="1" i="0" u="none" strike="noStrike" dirty="0">
                          <a:solidFill>
                            <a:srgbClr val="000000"/>
                          </a:solidFill>
                          <a:latin typeface="Arial"/>
                        </a:rPr>
                        <a:t>12.2</a:t>
                      </a:r>
                      <a:endParaRPr lang="es-PA" sz="1200" b="1" i="0" u="none" strike="noStrike" dirty="0">
                        <a:solidFill>
                          <a:srgbClr val="000000"/>
                        </a:solidFill>
                        <a:latin typeface="Arial"/>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fontAlgn="b"/>
                      <a:r>
                        <a:rPr lang="es-ES" sz="1200" b="1" i="0" u="none" strike="noStrike" dirty="0">
                          <a:solidFill>
                            <a:srgbClr val="000000"/>
                          </a:solidFill>
                          <a:latin typeface="Arial"/>
                        </a:rPr>
                        <a:t>11.5</a:t>
                      </a:r>
                      <a:endParaRPr lang="es-PA" sz="1200" b="1" i="0" u="none" strike="noStrike" dirty="0">
                        <a:solidFill>
                          <a:srgbClr val="000000"/>
                        </a:solidFill>
                        <a:latin typeface="Arial"/>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fontAlgn="b"/>
                      <a:r>
                        <a:rPr lang="es-ES" sz="1200" b="1" i="0" u="none" strike="noStrike" dirty="0">
                          <a:solidFill>
                            <a:srgbClr val="000000"/>
                          </a:solidFill>
                          <a:latin typeface="Arial"/>
                        </a:rPr>
                        <a:t>10.4</a:t>
                      </a:r>
                      <a:endParaRPr lang="es-PA" sz="1200" b="1" i="0" u="none" strike="noStrike" dirty="0">
                        <a:solidFill>
                          <a:srgbClr val="000000"/>
                        </a:solidFill>
                        <a:latin typeface="Arial"/>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fontAlgn="b"/>
                      <a:r>
                        <a:rPr lang="es-ES" sz="1200" b="1" i="0" u="none" strike="noStrike" dirty="0">
                          <a:solidFill>
                            <a:srgbClr val="000000"/>
                          </a:solidFill>
                          <a:latin typeface="Arial"/>
                        </a:rPr>
                        <a:t>33.8</a:t>
                      </a:r>
                      <a:endParaRPr lang="es-PA" sz="1200" b="1" i="0" u="none" strike="noStrike" dirty="0">
                        <a:solidFill>
                          <a:srgbClr val="000000"/>
                        </a:solidFill>
                        <a:latin typeface="Arial"/>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fontAlgn="b"/>
                      <a:r>
                        <a:rPr lang="es-ES" sz="1200" b="1" i="0" u="none" strike="noStrike" dirty="0">
                          <a:solidFill>
                            <a:srgbClr val="000000"/>
                          </a:solidFill>
                          <a:latin typeface="Arial"/>
                        </a:rPr>
                        <a:t>33.4</a:t>
                      </a:r>
                      <a:endParaRPr lang="es-PA" sz="1200" b="1" i="0" u="none" strike="noStrike" dirty="0">
                        <a:solidFill>
                          <a:srgbClr val="000000"/>
                        </a:solidFill>
                        <a:latin typeface="Arial"/>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fontAlgn="b"/>
                      <a:r>
                        <a:rPr lang="es-ES" sz="1200" b="1" i="0" u="none" strike="noStrike" dirty="0">
                          <a:solidFill>
                            <a:srgbClr val="000000"/>
                          </a:solidFill>
                          <a:latin typeface="Arial"/>
                        </a:rPr>
                        <a:t>29.8</a:t>
                      </a:r>
                      <a:endParaRPr lang="es-PA" sz="1200" b="1" i="0" u="none" strike="noStrike" dirty="0">
                        <a:solidFill>
                          <a:srgbClr val="000000"/>
                        </a:solidFill>
                        <a:latin typeface="Arial"/>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fontAlgn="b"/>
                      <a:r>
                        <a:rPr lang="es-ES" sz="1200" b="1" i="0" u="none" strike="noStrike" dirty="0">
                          <a:solidFill>
                            <a:srgbClr val="000000"/>
                          </a:solidFill>
                          <a:latin typeface="Arial"/>
                        </a:rPr>
                        <a:t>27.6</a:t>
                      </a:r>
                      <a:endParaRPr lang="es-PA" sz="1200" b="1" i="0" u="none" strike="noStrike" dirty="0">
                        <a:solidFill>
                          <a:srgbClr val="000000"/>
                        </a:solidFill>
                        <a:latin typeface="Arial"/>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fontAlgn="b"/>
                      <a:r>
                        <a:rPr lang="es-ES" sz="1200" b="1" i="0" u="none" strike="noStrike" dirty="0">
                          <a:solidFill>
                            <a:srgbClr val="000000"/>
                          </a:solidFill>
                          <a:latin typeface="Arial"/>
                        </a:rPr>
                        <a:t>25.8</a:t>
                      </a:r>
                      <a:endParaRPr lang="es-PA" sz="1200" b="1" i="0" u="none" strike="noStrike" dirty="0">
                        <a:solidFill>
                          <a:srgbClr val="000000"/>
                        </a:solidFill>
                        <a:latin typeface="Arial"/>
                      </a:endParaRPr>
                    </a:p>
                  </a:txBody>
                  <a:tcPr marL="0" marR="0" marT="0"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r>
              <a:tr h="216500">
                <a:tc>
                  <a:txBody>
                    <a:bodyPr/>
                    <a:lstStyle/>
                    <a:p>
                      <a:pPr algn="ctr" fontAlgn="b"/>
                      <a:r>
                        <a:rPr lang="es-ES" sz="1200" b="0" i="0" u="none" strike="noStrike">
                          <a:solidFill>
                            <a:srgbClr val="000000"/>
                          </a:solidFill>
                          <a:latin typeface="Arial"/>
                        </a:rPr>
                        <a:t>Provincias</a:t>
                      </a:r>
                      <a:endParaRPr lang="es-PA" sz="1200" b="0" i="0" u="none" strike="noStrike">
                        <a:solidFill>
                          <a:srgbClr val="000000"/>
                        </a:solidFill>
                        <a:latin typeface="Arial"/>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fontAlgn="b"/>
                      <a:r>
                        <a:rPr lang="es-ES" sz="1200" b="0" i="0" u="none" strike="noStrike">
                          <a:solidFill>
                            <a:srgbClr val="000000"/>
                          </a:solidFill>
                          <a:latin typeface="Arial"/>
                        </a:rPr>
                        <a:t>12.1</a:t>
                      </a:r>
                      <a:endParaRPr lang="es-PA" sz="1200" b="0" i="0" u="none" strike="noStrike">
                        <a:solidFill>
                          <a:srgbClr val="000000"/>
                        </a:solidFill>
                        <a:latin typeface="Arial"/>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algn="ctr" fontAlgn="b"/>
                      <a:r>
                        <a:rPr lang="es-ES" sz="1200" b="0" i="0" u="none" strike="noStrike">
                          <a:solidFill>
                            <a:srgbClr val="000000"/>
                          </a:solidFill>
                          <a:latin typeface="Arial"/>
                        </a:rPr>
                        <a:t>11.9</a:t>
                      </a:r>
                      <a:endParaRPr lang="es-PA" sz="1200" b="0" i="0" u="none" strike="noStrike">
                        <a:solidFill>
                          <a:srgbClr val="000000"/>
                        </a:solidFill>
                        <a:latin typeface="Arial"/>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fontAlgn="b"/>
                      <a:r>
                        <a:rPr lang="es-ES" sz="1200" b="0" i="0" u="none" strike="noStrike">
                          <a:solidFill>
                            <a:srgbClr val="000000"/>
                          </a:solidFill>
                          <a:latin typeface="Arial"/>
                        </a:rPr>
                        <a:t>9.1</a:t>
                      </a:r>
                      <a:endParaRPr lang="es-PA" sz="1200" b="0" i="0" u="none" strike="noStrike">
                        <a:solidFill>
                          <a:srgbClr val="000000"/>
                        </a:solidFill>
                        <a:latin typeface="Arial"/>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algn="ctr" fontAlgn="b"/>
                      <a:r>
                        <a:rPr lang="es-ES" sz="1200" b="0" i="0" u="none" strike="noStrike">
                          <a:solidFill>
                            <a:srgbClr val="000000"/>
                          </a:solidFill>
                          <a:latin typeface="Arial"/>
                        </a:rPr>
                        <a:t>7.7</a:t>
                      </a:r>
                      <a:endParaRPr lang="es-PA" sz="1200" b="0" i="0" u="none" strike="noStrike">
                        <a:solidFill>
                          <a:srgbClr val="000000"/>
                        </a:solidFill>
                        <a:latin typeface="Arial"/>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fontAlgn="b"/>
                      <a:r>
                        <a:rPr lang="es-ES" sz="1200" b="0" i="0" u="none" strike="noStrike">
                          <a:solidFill>
                            <a:srgbClr val="000000"/>
                          </a:solidFill>
                          <a:latin typeface="Arial"/>
                        </a:rPr>
                        <a:t>6.4</a:t>
                      </a:r>
                      <a:endParaRPr lang="es-PA" sz="1200" b="0" i="0" u="none" strike="noStrike">
                        <a:solidFill>
                          <a:srgbClr val="000000"/>
                        </a:solidFill>
                        <a:latin typeface="Arial"/>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algn="ctr" fontAlgn="b"/>
                      <a:r>
                        <a:rPr lang="es-ES" sz="1200" b="0" i="0" u="none" strike="noStrike" dirty="0">
                          <a:solidFill>
                            <a:srgbClr val="000000"/>
                          </a:solidFill>
                          <a:latin typeface="Arial"/>
                        </a:rPr>
                        <a:t>30.7</a:t>
                      </a:r>
                      <a:endParaRPr lang="es-PA" sz="1200" b="0" i="0" u="none" strike="noStrike" dirty="0">
                        <a:solidFill>
                          <a:srgbClr val="000000"/>
                        </a:solidFill>
                        <a:latin typeface="Arial"/>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fontAlgn="b"/>
                      <a:r>
                        <a:rPr lang="es-ES" sz="1200" b="0" i="0" u="none" strike="noStrike" dirty="0">
                          <a:solidFill>
                            <a:srgbClr val="000000"/>
                          </a:solidFill>
                          <a:latin typeface="Arial"/>
                        </a:rPr>
                        <a:t>30.1</a:t>
                      </a:r>
                      <a:endParaRPr lang="es-PA" sz="1200" b="0" i="0" u="none" strike="noStrike" dirty="0">
                        <a:solidFill>
                          <a:srgbClr val="000000"/>
                        </a:solidFill>
                        <a:latin typeface="Arial"/>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algn="ctr" fontAlgn="b"/>
                      <a:r>
                        <a:rPr lang="es-ES" sz="1200" b="0" i="0" u="none" strike="noStrike" dirty="0">
                          <a:solidFill>
                            <a:srgbClr val="000000"/>
                          </a:solidFill>
                          <a:latin typeface="Arial"/>
                        </a:rPr>
                        <a:t>26.4</a:t>
                      </a:r>
                      <a:endParaRPr lang="es-PA" sz="1200" b="0" i="0" u="none" strike="noStrike" dirty="0">
                        <a:solidFill>
                          <a:srgbClr val="000000"/>
                        </a:solidFill>
                        <a:latin typeface="Arial"/>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fontAlgn="b"/>
                      <a:r>
                        <a:rPr lang="es-ES" sz="1200" b="0" i="0" u="none" strike="noStrike">
                          <a:solidFill>
                            <a:srgbClr val="000000"/>
                          </a:solidFill>
                          <a:latin typeface="Arial"/>
                        </a:rPr>
                        <a:t>23.4</a:t>
                      </a:r>
                      <a:endParaRPr lang="es-PA" sz="1200" b="0" i="0" u="none" strike="noStrike">
                        <a:solidFill>
                          <a:srgbClr val="000000"/>
                        </a:solidFill>
                        <a:latin typeface="Arial"/>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algn="ctr" fontAlgn="b"/>
                      <a:r>
                        <a:rPr lang="es-ES" sz="1200" b="0" i="0" u="none" strike="noStrike">
                          <a:solidFill>
                            <a:srgbClr val="000000"/>
                          </a:solidFill>
                          <a:latin typeface="Arial"/>
                        </a:rPr>
                        <a:t>21.4</a:t>
                      </a:r>
                      <a:endParaRPr lang="es-PA" sz="1200" b="0" i="0" u="none" strike="noStrike">
                        <a:solidFill>
                          <a:srgbClr val="000000"/>
                        </a:solidFill>
                        <a:latin typeface="Arial"/>
                      </a:endParaRP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r>
              <a:tr h="216500">
                <a:tc>
                  <a:txBody>
                    <a:bodyPr/>
                    <a:lstStyle/>
                    <a:p>
                      <a:pPr algn="ctr" fontAlgn="b"/>
                      <a:r>
                        <a:rPr lang="es-ES" sz="1200" b="0" i="0" u="none" strike="noStrike">
                          <a:solidFill>
                            <a:srgbClr val="000000"/>
                          </a:solidFill>
                          <a:latin typeface="Arial"/>
                        </a:rPr>
                        <a:t>Bocas del Toro</a:t>
                      </a:r>
                      <a:endParaRPr lang="es-PA" sz="1200" b="0" i="0" u="none" strike="noStrike">
                        <a:solidFill>
                          <a:srgbClr val="000000"/>
                        </a:solidFill>
                        <a:latin typeface="Arial"/>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fontAlgn="b"/>
                      <a:r>
                        <a:rPr lang="es-ES" sz="1200" b="0" i="0" u="none" strike="noStrike">
                          <a:solidFill>
                            <a:srgbClr val="000000"/>
                          </a:solidFill>
                          <a:latin typeface="Arial"/>
                        </a:rPr>
                        <a:t>35.9</a:t>
                      </a:r>
                      <a:endParaRPr lang="es-PA" sz="1200" b="0" i="0" u="none" strike="noStrike">
                        <a:solidFill>
                          <a:srgbClr val="000000"/>
                        </a:solidFill>
                        <a:latin typeface="Arial"/>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fontAlgn="b"/>
                      <a:r>
                        <a:rPr lang="es-ES" sz="1200" b="0" i="0" u="none" strike="noStrike">
                          <a:solidFill>
                            <a:srgbClr val="000000"/>
                          </a:solidFill>
                          <a:latin typeface="Arial"/>
                        </a:rPr>
                        <a:t>30.6</a:t>
                      </a:r>
                      <a:endParaRPr lang="es-PA" sz="1200" b="0" i="0" u="none" strike="noStrike">
                        <a:solidFill>
                          <a:srgbClr val="000000"/>
                        </a:solidFill>
                        <a:latin typeface="Arial"/>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fontAlgn="b"/>
                      <a:r>
                        <a:rPr lang="es-ES" sz="1200" b="0" i="0" u="none" strike="noStrike">
                          <a:solidFill>
                            <a:srgbClr val="000000"/>
                          </a:solidFill>
                          <a:latin typeface="Arial"/>
                        </a:rPr>
                        <a:t>24.2</a:t>
                      </a:r>
                      <a:endParaRPr lang="es-PA" sz="1200" b="0" i="0" u="none" strike="noStrike">
                        <a:solidFill>
                          <a:srgbClr val="000000"/>
                        </a:solidFill>
                        <a:latin typeface="Arial"/>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fontAlgn="b"/>
                      <a:r>
                        <a:rPr lang="es-ES" sz="1200" b="0" i="0" u="none" strike="noStrike">
                          <a:solidFill>
                            <a:srgbClr val="000000"/>
                          </a:solidFill>
                          <a:latin typeface="Arial"/>
                        </a:rPr>
                        <a:t>28.3</a:t>
                      </a:r>
                      <a:endParaRPr lang="es-PA" sz="1200" b="0" i="0" u="none" strike="noStrike">
                        <a:solidFill>
                          <a:srgbClr val="000000"/>
                        </a:solidFill>
                        <a:latin typeface="Arial"/>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fontAlgn="b"/>
                      <a:r>
                        <a:rPr lang="es-ES" sz="1200" b="0" i="0" u="none" strike="noStrike">
                          <a:solidFill>
                            <a:srgbClr val="000000"/>
                          </a:solidFill>
                          <a:latin typeface="Arial"/>
                        </a:rPr>
                        <a:t>17.8</a:t>
                      </a:r>
                      <a:endParaRPr lang="es-PA" sz="1200" b="0" i="0" u="none" strike="noStrike">
                        <a:solidFill>
                          <a:srgbClr val="000000"/>
                        </a:solidFill>
                        <a:latin typeface="Arial"/>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fontAlgn="b"/>
                      <a:r>
                        <a:rPr lang="es-ES" sz="1200" b="0" i="0" u="none" strike="noStrike">
                          <a:solidFill>
                            <a:srgbClr val="000000"/>
                          </a:solidFill>
                          <a:latin typeface="Arial"/>
                        </a:rPr>
                        <a:t>61</a:t>
                      </a:r>
                      <a:endParaRPr lang="es-PA" sz="1200" b="0" i="0" u="none" strike="noStrike">
                        <a:solidFill>
                          <a:srgbClr val="000000"/>
                        </a:solidFill>
                        <a:latin typeface="Arial"/>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fontAlgn="b"/>
                      <a:r>
                        <a:rPr lang="es-ES" sz="1200" b="0" i="0" u="none" strike="noStrike">
                          <a:solidFill>
                            <a:srgbClr val="000000"/>
                          </a:solidFill>
                          <a:latin typeface="Arial"/>
                        </a:rPr>
                        <a:t>64.2</a:t>
                      </a:r>
                      <a:endParaRPr lang="es-PA" sz="1200" b="0" i="0" u="none" strike="noStrike">
                        <a:solidFill>
                          <a:srgbClr val="000000"/>
                        </a:solidFill>
                        <a:latin typeface="Arial"/>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fontAlgn="b"/>
                      <a:r>
                        <a:rPr lang="es-ES" sz="1200" b="0" i="0" u="none" strike="noStrike" dirty="0">
                          <a:solidFill>
                            <a:srgbClr val="000000"/>
                          </a:solidFill>
                          <a:latin typeface="Arial"/>
                        </a:rPr>
                        <a:t>59.6</a:t>
                      </a:r>
                      <a:endParaRPr lang="es-PA" sz="1200" b="0" i="0" u="none" strike="noStrike" dirty="0">
                        <a:solidFill>
                          <a:srgbClr val="000000"/>
                        </a:solidFill>
                        <a:latin typeface="Arial"/>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fontAlgn="b"/>
                      <a:r>
                        <a:rPr lang="es-ES" sz="1200" b="0" i="0" u="none" strike="noStrike">
                          <a:solidFill>
                            <a:srgbClr val="000000"/>
                          </a:solidFill>
                          <a:latin typeface="Arial"/>
                        </a:rPr>
                        <a:t>55</a:t>
                      </a:r>
                      <a:endParaRPr lang="es-PA" sz="1200" b="0" i="0" u="none" strike="noStrike">
                        <a:solidFill>
                          <a:srgbClr val="000000"/>
                        </a:solidFill>
                        <a:latin typeface="Arial"/>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fontAlgn="b"/>
                      <a:r>
                        <a:rPr lang="es-ES" sz="1200" b="0" i="0" u="none" strike="noStrike">
                          <a:solidFill>
                            <a:srgbClr val="000000"/>
                          </a:solidFill>
                          <a:latin typeface="Arial"/>
                        </a:rPr>
                        <a:t>55.6</a:t>
                      </a:r>
                      <a:endParaRPr lang="es-PA" sz="1200" b="0" i="0" u="none" strike="noStrike">
                        <a:solidFill>
                          <a:srgbClr val="000000"/>
                        </a:solidFill>
                        <a:latin typeface="Arial"/>
                      </a:endParaRP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r>
              <a:tr h="216500">
                <a:tc>
                  <a:txBody>
                    <a:bodyPr/>
                    <a:lstStyle/>
                    <a:p>
                      <a:pPr algn="ctr" fontAlgn="b"/>
                      <a:r>
                        <a:rPr lang="es-ES" sz="1200" b="0" i="0" u="none" strike="noStrike">
                          <a:solidFill>
                            <a:srgbClr val="000000"/>
                          </a:solidFill>
                          <a:latin typeface="Arial"/>
                        </a:rPr>
                        <a:t>Coclé</a:t>
                      </a:r>
                      <a:endParaRPr lang="es-PA" sz="1200" b="0" i="0" u="none" strike="noStrike">
                        <a:solidFill>
                          <a:srgbClr val="000000"/>
                        </a:solidFill>
                        <a:latin typeface="Arial"/>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fontAlgn="b"/>
                      <a:r>
                        <a:rPr lang="es-ES" sz="1200" b="0" i="0" u="none" strike="noStrike">
                          <a:solidFill>
                            <a:srgbClr val="000000"/>
                          </a:solidFill>
                          <a:latin typeface="Arial"/>
                        </a:rPr>
                        <a:t>27.8</a:t>
                      </a:r>
                      <a:endParaRPr lang="es-PA" sz="1200" b="0" i="0" u="none" strike="noStrike">
                        <a:solidFill>
                          <a:srgbClr val="000000"/>
                        </a:solidFill>
                        <a:latin typeface="Arial"/>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algn="ctr" fontAlgn="b"/>
                      <a:r>
                        <a:rPr lang="es-ES" sz="1200" b="0" i="0" u="none" strike="noStrike">
                          <a:solidFill>
                            <a:srgbClr val="000000"/>
                          </a:solidFill>
                          <a:latin typeface="Arial"/>
                        </a:rPr>
                        <a:t>30.3</a:t>
                      </a:r>
                      <a:endParaRPr lang="es-PA" sz="1200" b="0" i="0" u="none" strike="noStrike">
                        <a:solidFill>
                          <a:srgbClr val="000000"/>
                        </a:solidFill>
                        <a:latin typeface="Arial"/>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fontAlgn="b"/>
                      <a:r>
                        <a:rPr lang="es-ES" sz="1200" b="0" i="0" u="none" strike="noStrike">
                          <a:solidFill>
                            <a:srgbClr val="000000"/>
                          </a:solidFill>
                          <a:latin typeface="Arial"/>
                        </a:rPr>
                        <a:t>21</a:t>
                      </a:r>
                      <a:endParaRPr lang="es-PA" sz="1200" b="0" i="0" u="none" strike="noStrike">
                        <a:solidFill>
                          <a:srgbClr val="000000"/>
                        </a:solidFill>
                        <a:latin typeface="Arial"/>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algn="ctr" fontAlgn="b"/>
                      <a:r>
                        <a:rPr lang="es-ES" sz="1200" b="0" i="0" u="none" strike="noStrike">
                          <a:solidFill>
                            <a:srgbClr val="000000"/>
                          </a:solidFill>
                          <a:latin typeface="Arial"/>
                        </a:rPr>
                        <a:t>15</a:t>
                      </a:r>
                      <a:endParaRPr lang="es-PA" sz="1200" b="0" i="0" u="none" strike="noStrike">
                        <a:solidFill>
                          <a:srgbClr val="000000"/>
                        </a:solidFill>
                        <a:latin typeface="Arial"/>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fontAlgn="b"/>
                      <a:r>
                        <a:rPr lang="es-ES" sz="1200" b="0" i="0" u="none" strike="noStrike">
                          <a:solidFill>
                            <a:srgbClr val="000000"/>
                          </a:solidFill>
                          <a:latin typeface="Arial"/>
                        </a:rPr>
                        <a:t>14.4</a:t>
                      </a:r>
                      <a:endParaRPr lang="es-PA" sz="1200" b="0" i="0" u="none" strike="noStrike">
                        <a:solidFill>
                          <a:srgbClr val="000000"/>
                        </a:solidFill>
                        <a:latin typeface="Arial"/>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algn="ctr" fontAlgn="b"/>
                      <a:r>
                        <a:rPr lang="es-ES" sz="1200" b="0" i="0" u="none" strike="noStrike">
                          <a:solidFill>
                            <a:srgbClr val="000000"/>
                          </a:solidFill>
                          <a:latin typeface="Arial"/>
                        </a:rPr>
                        <a:t>50.7</a:t>
                      </a:r>
                      <a:endParaRPr lang="es-PA" sz="1200" b="0" i="0" u="none" strike="noStrike">
                        <a:solidFill>
                          <a:srgbClr val="000000"/>
                        </a:solidFill>
                        <a:latin typeface="Arial"/>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fontAlgn="b"/>
                      <a:r>
                        <a:rPr lang="es-ES" sz="1200" b="0" i="0" u="none" strike="noStrike">
                          <a:solidFill>
                            <a:srgbClr val="000000"/>
                          </a:solidFill>
                          <a:latin typeface="Arial"/>
                        </a:rPr>
                        <a:t>51.1</a:t>
                      </a:r>
                      <a:endParaRPr lang="es-PA" sz="1200" b="0" i="0" u="none" strike="noStrike">
                        <a:solidFill>
                          <a:srgbClr val="000000"/>
                        </a:solidFill>
                        <a:latin typeface="Arial"/>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algn="ctr" fontAlgn="b"/>
                      <a:r>
                        <a:rPr lang="es-ES" sz="1200" b="0" i="0" u="none" strike="noStrike" dirty="0">
                          <a:solidFill>
                            <a:srgbClr val="000000"/>
                          </a:solidFill>
                          <a:latin typeface="Arial"/>
                        </a:rPr>
                        <a:t>46.9</a:t>
                      </a:r>
                      <a:endParaRPr lang="es-PA" sz="1200" b="0" i="0" u="none" strike="noStrike" dirty="0">
                        <a:solidFill>
                          <a:srgbClr val="000000"/>
                        </a:solidFill>
                        <a:latin typeface="Arial"/>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fontAlgn="b"/>
                      <a:r>
                        <a:rPr lang="es-ES" sz="1200" b="0" i="0" u="none" strike="noStrike">
                          <a:solidFill>
                            <a:srgbClr val="000000"/>
                          </a:solidFill>
                          <a:latin typeface="Arial"/>
                        </a:rPr>
                        <a:t>37</a:t>
                      </a:r>
                      <a:endParaRPr lang="es-PA" sz="1200" b="0" i="0" u="none" strike="noStrike">
                        <a:solidFill>
                          <a:srgbClr val="000000"/>
                        </a:solidFill>
                        <a:latin typeface="Arial"/>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algn="ctr" fontAlgn="b"/>
                      <a:r>
                        <a:rPr lang="es-ES" sz="1200" b="0" i="0" u="none" strike="noStrike">
                          <a:solidFill>
                            <a:srgbClr val="000000"/>
                          </a:solidFill>
                          <a:latin typeface="Arial"/>
                        </a:rPr>
                        <a:t>33.9</a:t>
                      </a:r>
                      <a:endParaRPr lang="es-PA" sz="1200" b="0" i="0" u="none" strike="noStrike">
                        <a:solidFill>
                          <a:srgbClr val="000000"/>
                        </a:solidFill>
                        <a:latin typeface="Arial"/>
                      </a:endParaRP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r>
              <a:tr h="216500">
                <a:tc>
                  <a:txBody>
                    <a:bodyPr/>
                    <a:lstStyle/>
                    <a:p>
                      <a:pPr algn="ctr" fontAlgn="b"/>
                      <a:r>
                        <a:rPr lang="es-ES" sz="1200" b="0" i="0" u="none" strike="noStrike">
                          <a:solidFill>
                            <a:srgbClr val="000000"/>
                          </a:solidFill>
                          <a:latin typeface="Arial"/>
                        </a:rPr>
                        <a:t>Colón</a:t>
                      </a:r>
                      <a:endParaRPr lang="es-PA" sz="1200" b="0" i="0" u="none" strike="noStrike">
                        <a:solidFill>
                          <a:srgbClr val="000000"/>
                        </a:solidFill>
                        <a:latin typeface="Arial"/>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fontAlgn="b"/>
                      <a:r>
                        <a:rPr lang="es-ES" sz="1200" b="0" i="0" u="none" strike="noStrike">
                          <a:solidFill>
                            <a:srgbClr val="000000"/>
                          </a:solidFill>
                          <a:latin typeface="Arial"/>
                        </a:rPr>
                        <a:t>8.6</a:t>
                      </a:r>
                      <a:endParaRPr lang="es-PA" sz="1200" b="0" i="0" u="none" strike="noStrike">
                        <a:solidFill>
                          <a:srgbClr val="000000"/>
                        </a:solidFill>
                        <a:latin typeface="Arial"/>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fontAlgn="b"/>
                      <a:r>
                        <a:rPr lang="es-ES" sz="1200" b="0" i="0" u="none" strike="noStrike">
                          <a:solidFill>
                            <a:srgbClr val="000000"/>
                          </a:solidFill>
                          <a:latin typeface="Arial"/>
                        </a:rPr>
                        <a:t>9.5</a:t>
                      </a:r>
                      <a:endParaRPr lang="es-PA" sz="1200" b="0" i="0" u="none" strike="noStrike">
                        <a:solidFill>
                          <a:srgbClr val="000000"/>
                        </a:solidFill>
                        <a:latin typeface="Arial"/>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fontAlgn="b"/>
                      <a:r>
                        <a:rPr lang="es-ES" sz="1200" b="0" i="0" u="none" strike="noStrike">
                          <a:solidFill>
                            <a:srgbClr val="000000"/>
                          </a:solidFill>
                          <a:latin typeface="Arial"/>
                        </a:rPr>
                        <a:t>10.3</a:t>
                      </a:r>
                      <a:endParaRPr lang="es-PA" sz="1200" b="0" i="0" u="none" strike="noStrike">
                        <a:solidFill>
                          <a:srgbClr val="000000"/>
                        </a:solidFill>
                        <a:latin typeface="Arial"/>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fontAlgn="b"/>
                      <a:r>
                        <a:rPr lang="es-ES" sz="1200" b="0" i="0" u="none" strike="noStrike">
                          <a:solidFill>
                            <a:srgbClr val="000000"/>
                          </a:solidFill>
                          <a:latin typeface="Arial"/>
                        </a:rPr>
                        <a:t>5.8</a:t>
                      </a:r>
                      <a:endParaRPr lang="es-PA" sz="1200" b="0" i="0" u="none" strike="noStrike">
                        <a:solidFill>
                          <a:srgbClr val="000000"/>
                        </a:solidFill>
                        <a:latin typeface="Arial"/>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fontAlgn="b"/>
                      <a:r>
                        <a:rPr lang="es-ES" sz="1200" b="0" i="0" u="none" strike="noStrike">
                          <a:solidFill>
                            <a:srgbClr val="000000"/>
                          </a:solidFill>
                          <a:latin typeface="Arial"/>
                        </a:rPr>
                        <a:t>3.2</a:t>
                      </a:r>
                      <a:endParaRPr lang="es-PA" sz="1200" b="0" i="0" u="none" strike="noStrike">
                        <a:solidFill>
                          <a:srgbClr val="000000"/>
                        </a:solidFill>
                        <a:latin typeface="Arial"/>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fontAlgn="b"/>
                      <a:r>
                        <a:rPr lang="es-ES" sz="1200" b="0" i="0" u="none" strike="noStrike">
                          <a:solidFill>
                            <a:srgbClr val="000000"/>
                          </a:solidFill>
                          <a:latin typeface="Arial"/>
                        </a:rPr>
                        <a:t>21.2</a:t>
                      </a:r>
                      <a:endParaRPr lang="es-PA" sz="1200" b="0" i="0" u="none" strike="noStrike">
                        <a:solidFill>
                          <a:srgbClr val="000000"/>
                        </a:solidFill>
                        <a:latin typeface="Arial"/>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fontAlgn="b"/>
                      <a:r>
                        <a:rPr lang="es-ES" sz="1200" b="0" i="0" u="none" strike="noStrike">
                          <a:solidFill>
                            <a:srgbClr val="000000"/>
                          </a:solidFill>
                          <a:latin typeface="Arial"/>
                        </a:rPr>
                        <a:t>25.3</a:t>
                      </a:r>
                      <a:endParaRPr lang="es-PA" sz="1200" b="0" i="0" u="none" strike="noStrike">
                        <a:solidFill>
                          <a:srgbClr val="000000"/>
                        </a:solidFill>
                        <a:latin typeface="Arial"/>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fontAlgn="b"/>
                      <a:r>
                        <a:rPr lang="es-ES" sz="1200" b="0" i="0" u="none" strike="noStrike" dirty="0">
                          <a:solidFill>
                            <a:srgbClr val="000000"/>
                          </a:solidFill>
                          <a:latin typeface="Arial"/>
                        </a:rPr>
                        <a:t>26</a:t>
                      </a:r>
                      <a:endParaRPr lang="es-PA" sz="1200" b="0" i="0" u="none" strike="noStrike" dirty="0">
                        <a:solidFill>
                          <a:srgbClr val="000000"/>
                        </a:solidFill>
                        <a:latin typeface="Arial"/>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fontAlgn="b"/>
                      <a:r>
                        <a:rPr lang="es-ES" sz="1200" b="0" i="0" u="none" strike="noStrike" dirty="0">
                          <a:solidFill>
                            <a:srgbClr val="000000"/>
                          </a:solidFill>
                          <a:latin typeface="Arial"/>
                        </a:rPr>
                        <a:t>17.6</a:t>
                      </a:r>
                      <a:endParaRPr lang="es-PA" sz="1200" b="0" i="0" u="none" strike="noStrike" dirty="0">
                        <a:solidFill>
                          <a:srgbClr val="000000"/>
                        </a:solidFill>
                        <a:latin typeface="Arial"/>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fontAlgn="b"/>
                      <a:r>
                        <a:rPr lang="es-ES" sz="1200" b="0" i="0" u="none" strike="noStrike">
                          <a:solidFill>
                            <a:srgbClr val="000000"/>
                          </a:solidFill>
                          <a:latin typeface="Arial"/>
                        </a:rPr>
                        <a:t>15.8</a:t>
                      </a:r>
                      <a:endParaRPr lang="es-PA" sz="1200" b="0" i="0" u="none" strike="noStrike">
                        <a:solidFill>
                          <a:srgbClr val="000000"/>
                        </a:solidFill>
                        <a:latin typeface="Arial"/>
                      </a:endParaRP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r>
              <a:tr h="216500">
                <a:tc>
                  <a:txBody>
                    <a:bodyPr/>
                    <a:lstStyle/>
                    <a:p>
                      <a:pPr algn="ctr" fontAlgn="b"/>
                      <a:r>
                        <a:rPr lang="es-ES" sz="1200" b="0" i="0" u="none" strike="noStrike">
                          <a:solidFill>
                            <a:srgbClr val="000000"/>
                          </a:solidFill>
                          <a:latin typeface="Arial"/>
                        </a:rPr>
                        <a:t>Chiriquí</a:t>
                      </a:r>
                      <a:endParaRPr lang="es-PA" sz="1200" b="0" i="0" u="none" strike="noStrike">
                        <a:solidFill>
                          <a:srgbClr val="000000"/>
                        </a:solidFill>
                        <a:latin typeface="Arial"/>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fontAlgn="b"/>
                      <a:r>
                        <a:rPr lang="es-ES" sz="1200" b="0" i="0" u="none" strike="noStrike">
                          <a:solidFill>
                            <a:srgbClr val="000000"/>
                          </a:solidFill>
                          <a:latin typeface="Arial"/>
                        </a:rPr>
                        <a:t>15.8</a:t>
                      </a:r>
                      <a:endParaRPr lang="es-PA" sz="1200" b="0" i="0" u="none" strike="noStrike">
                        <a:solidFill>
                          <a:srgbClr val="000000"/>
                        </a:solidFill>
                        <a:latin typeface="Arial"/>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algn="ctr" fontAlgn="b"/>
                      <a:r>
                        <a:rPr lang="es-ES" sz="1200" b="0" i="0" u="none" strike="noStrike">
                          <a:solidFill>
                            <a:srgbClr val="000000"/>
                          </a:solidFill>
                          <a:latin typeface="Arial"/>
                        </a:rPr>
                        <a:t>15.2</a:t>
                      </a:r>
                      <a:endParaRPr lang="es-PA" sz="1200" b="0" i="0" u="none" strike="noStrike">
                        <a:solidFill>
                          <a:srgbClr val="000000"/>
                        </a:solidFill>
                        <a:latin typeface="Arial"/>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fontAlgn="b"/>
                      <a:r>
                        <a:rPr lang="es-ES" sz="1200" b="0" i="0" u="none" strike="noStrike">
                          <a:solidFill>
                            <a:srgbClr val="000000"/>
                          </a:solidFill>
                          <a:latin typeface="Arial"/>
                        </a:rPr>
                        <a:t>9.3</a:t>
                      </a:r>
                      <a:endParaRPr lang="es-PA" sz="1200" b="0" i="0" u="none" strike="noStrike">
                        <a:solidFill>
                          <a:srgbClr val="000000"/>
                        </a:solidFill>
                        <a:latin typeface="Arial"/>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algn="ctr" fontAlgn="b"/>
                      <a:r>
                        <a:rPr lang="es-ES" sz="1200" b="0" i="0" u="none" strike="noStrike">
                          <a:solidFill>
                            <a:srgbClr val="000000"/>
                          </a:solidFill>
                          <a:latin typeface="Arial"/>
                        </a:rPr>
                        <a:t>10.4</a:t>
                      </a:r>
                      <a:endParaRPr lang="es-PA" sz="1200" b="0" i="0" u="none" strike="noStrike">
                        <a:solidFill>
                          <a:srgbClr val="000000"/>
                        </a:solidFill>
                        <a:latin typeface="Arial"/>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fontAlgn="b"/>
                      <a:r>
                        <a:rPr lang="es-ES" sz="1200" b="0" i="0" u="none" strike="noStrike">
                          <a:solidFill>
                            <a:srgbClr val="000000"/>
                          </a:solidFill>
                          <a:latin typeface="Arial"/>
                        </a:rPr>
                        <a:t>8.9</a:t>
                      </a:r>
                      <a:endParaRPr lang="es-PA" sz="1200" b="0" i="0" u="none" strike="noStrike">
                        <a:solidFill>
                          <a:srgbClr val="000000"/>
                        </a:solidFill>
                        <a:latin typeface="Arial"/>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algn="ctr" fontAlgn="b"/>
                      <a:r>
                        <a:rPr lang="es-ES" sz="1200" b="0" i="0" u="none" strike="noStrike">
                          <a:solidFill>
                            <a:srgbClr val="000000"/>
                          </a:solidFill>
                          <a:latin typeface="Arial"/>
                        </a:rPr>
                        <a:t>39.1</a:t>
                      </a:r>
                      <a:endParaRPr lang="es-PA" sz="1200" b="0" i="0" u="none" strike="noStrike">
                        <a:solidFill>
                          <a:srgbClr val="000000"/>
                        </a:solidFill>
                        <a:latin typeface="Arial"/>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fontAlgn="b"/>
                      <a:r>
                        <a:rPr lang="es-ES" sz="1200" b="0" i="0" u="none" strike="noStrike">
                          <a:solidFill>
                            <a:srgbClr val="000000"/>
                          </a:solidFill>
                          <a:latin typeface="Arial"/>
                        </a:rPr>
                        <a:t>35.7</a:t>
                      </a:r>
                      <a:endParaRPr lang="es-PA" sz="1200" b="0" i="0" u="none" strike="noStrike">
                        <a:solidFill>
                          <a:srgbClr val="000000"/>
                        </a:solidFill>
                        <a:latin typeface="Arial"/>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algn="ctr" fontAlgn="b"/>
                      <a:r>
                        <a:rPr lang="es-ES" sz="1200" b="0" i="0" u="none" strike="noStrike">
                          <a:solidFill>
                            <a:srgbClr val="000000"/>
                          </a:solidFill>
                          <a:latin typeface="Arial"/>
                        </a:rPr>
                        <a:t>31.5</a:t>
                      </a:r>
                      <a:endParaRPr lang="es-PA" sz="1200" b="0" i="0" u="none" strike="noStrike">
                        <a:solidFill>
                          <a:srgbClr val="000000"/>
                        </a:solidFill>
                        <a:latin typeface="Arial"/>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fontAlgn="b"/>
                      <a:r>
                        <a:rPr lang="es-ES" sz="1200" b="0" i="0" u="none" strike="noStrike" dirty="0">
                          <a:solidFill>
                            <a:srgbClr val="000000"/>
                          </a:solidFill>
                          <a:latin typeface="Arial"/>
                        </a:rPr>
                        <a:t>27.5</a:t>
                      </a:r>
                      <a:endParaRPr lang="es-PA" sz="1200" b="0" i="0" u="none" strike="noStrike" dirty="0">
                        <a:solidFill>
                          <a:srgbClr val="000000"/>
                        </a:solidFill>
                        <a:latin typeface="Arial"/>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algn="ctr" fontAlgn="b"/>
                      <a:r>
                        <a:rPr lang="es-ES" sz="1200" b="0" i="0" u="none" strike="noStrike">
                          <a:solidFill>
                            <a:srgbClr val="000000"/>
                          </a:solidFill>
                          <a:latin typeface="Arial"/>
                        </a:rPr>
                        <a:t>29.1</a:t>
                      </a:r>
                      <a:endParaRPr lang="es-PA" sz="1200" b="0" i="0" u="none" strike="noStrike">
                        <a:solidFill>
                          <a:srgbClr val="000000"/>
                        </a:solidFill>
                        <a:latin typeface="Arial"/>
                      </a:endParaRP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r>
              <a:tr h="216500">
                <a:tc>
                  <a:txBody>
                    <a:bodyPr/>
                    <a:lstStyle/>
                    <a:p>
                      <a:pPr algn="ctr" fontAlgn="b"/>
                      <a:r>
                        <a:rPr lang="es-ES" sz="1200" b="0" i="0" u="none" strike="noStrike">
                          <a:solidFill>
                            <a:srgbClr val="000000"/>
                          </a:solidFill>
                          <a:latin typeface="Arial"/>
                        </a:rPr>
                        <a:t>Darién</a:t>
                      </a:r>
                      <a:endParaRPr lang="es-PA" sz="1200" b="0" i="0" u="none" strike="noStrike">
                        <a:solidFill>
                          <a:srgbClr val="000000"/>
                        </a:solidFill>
                        <a:latin typeface="Arial"/>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fontAlgn="b"/>
                      <a:r>
                        <a:rPr lang="es-ES" sz="1200" b="0" i="0" u="none" strike="noStrike">
                          <a:solidFill>
                            <a:srgbClr val="000000"/>
                          </a:solidFill>
                          <a:latin typeface="Arial"/>
                        </a:rPr>
                        <a:t>19.4</a:t>
                      </a:r>
                      <a:endParaRPr lang="es-PA" sz="1200" b="0" i="0" u="none" strike="noStrike">
                        <a:solidFill>
                          <a:srgbClr val="000000"/>
                        </a:solidFill>
                        <a:latin typeface="Arial"/>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fontAlgn="b"/>
                      <a:r>
                        <a:rPr lang="es-ES" sz="1200" b="0" i="0" u="none" strike="noStrike">
                          <a:solidFill>
                            <a:srgbClr val="000000"/>
                          </a:solidFill>
                          <a:latin typeface="Arial"/>
                        </a:rPr>
                        <a:t>25.6</a:t>
                      </a:r>
                      <a:endParaRPr lang="es-PA" sz="1200" b="0" i="0" u="none" strike="noStrike">
                        <a:solidFill>
                          <a:srgbClr val="000000"/>
                        </a:solidFill>
                        <a:latin typeface="Arial"/>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fontAlgn="b"/>
                      <a:r>
                        <a:rPr lang="es-ES" sz="1200" b="0" i="0" u="none" strike="noStrike">
                          <a:solidFill>
                            <a:srgbClr val="000000"/>
                          </a:solidFill>
                          <a:latin typeface="Arial"/>
                        </a:rPr>
                        <a:t>23.6</a:t>
                      </a:r>
                      <a:endParaRPr lang="es-PA" sz="1200" b="0" i="0" u="none" strike="noStrike">
                        <a:solidFill>
                          <a:srgbClr val="000000"/>
                        </a:solidFill>
                        <a:latin typeface="Arial"/>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fontAlgn="b"/>
                      <a:r>
                        <a:rPr lang="es-ES" sz="1200" b="0" i="0" u="none" strike="noStrike">
                          <a:solidFill>
                            <a:srgbClr val="000000"/>
                          </a:solidFill>
                          <a:latin typeface="Arial"/>
                        </a:rPr>
                        <a:t>24</a:t>
                      </a:r>
                      <a:endParaRPr lang="es-PA" sz="1200" b="0" i="0" u="none" strike="noStrike">
                        <a:solidFill>
                          <a:srgbClr val="000000"/>
                        </a:solidFill>
                        <a:latin typeface="Arial"/>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fontAlgn="b"/>
                      <a:r>
                        <a:rPr lang="es-ES" sz="1200" b="0" i="0" u="none" strike="noStrike">
                          <a:solidFill>
                            <a:srgbClr val="000000"/>
                          </a:solidFill>
                          <a:latin typeface="Arial"/>
                        </a:rPr>
                        <a:t>18.9</a:t>
                      </a:r>
                      <a:endParaRPr lang="es-PA" sz="1200" b="0" i="0" u="none" strike="noStrike">
                        <a:solidFill>
                          <a:srgbClr val="000000"/>
                        </a:solidFill>
                        <a:latin typeface="Arial"/>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fontAlgn="b"/>
                      <a:r>
                        <a:rPr lang="es-ES" sz="1200" b="0" i="0" u="none" strike="noStrike">
                          <a:solidFill>
                            <a:srgbClr val="000000"/>
                          </a:solidFill>
                          <a:latin typeface="Arial"/>
                        </a:rPr>
                        <a:t>50.6</a:t>
                      </a:r>
                      <a:endParaRPr lang="es-PA" sz="1200" b="0" i="0" u="none" strike="noStrike">
                        <a:solidFill>
                          <a:srgbClr val="000000"/>
                        </a:solidFill>
                        <a:latin typeface="Arial"/>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fontAlgn="b"/>
                      <a:r>
                        <a:rPr lang="es-ES" sz="1200" b="0" i="0" u="none" strike="noStrike">
                          <a:solidFill>
                            <a:srgbClr val="000000"/>
                          </a:solidFill>
                          <a:latin typeface="Arial"/>
                        </a:rPr>
                        <a:t>50.9</a:t>
                      </a:r>
                      <a:endParaRPr lang="es-PA" sz="1200" b="0" i="0" u="none" strike="noStrike">
                        <a:solidFill>
                          <a:srgbClr val="000000"/>
                        </a:solidFill>
                        <a:latin typeface="Arial"/>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fontAlgn="b"/>
                      <a:r>
                        <a:rPr lang="es-ES" sz="1200" b="0" i="0" u="none" strike="noStrike">
                          <a:solidFill>
                            <a:srgbClr val="000000"/>
                          </a:solidFill>
                          <a:latin typeface="Arial"/>
                        </a:rPr>
                        <a:t>55.3</a:t>
                      </a:r>
                      <a:endParaRPr lang="es-PA" sz="1200" b="0" i="0" u="none" strike="noStrike">
                        <a:solidFill>
                          <a:srgbClr val="000000"/>
                        </a:solidFill>
                        <a:latin typeface="Arial"/>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fontAlgn="b"/>
                      <a:r>
                        <a:rPr lang="es-ES" sz="1200" b="0" i="0" u="none" strike="noStrike" dirty="0">
                          <a:solidFill>
                            <a:srgbClr val="000000"/>
                          </a:solidFill>
                          <a:latin typeface="Arial"/>
                        </a:rPr>
                        <a:t>49.5</a:t>
                      </a:r>
                      <a:endParaRPr lang="es-PA" sz="1200" b="0" i="0" u="none" strike="noStrike" dirty="0">
                        <a:solidFill>
                          <a:srgbClr val="000000"/>
                        </a:solidFill>
                        <a:latin typeface="Arial"/>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fontAlgn="b"/>
                      <a:r>
                        <a:rPr lang="es-ES" sz="1200" b="0" i="0" u="none" strike="noStrike">
                          <a:solidFill>
                            <a:srgbClr val="000000"/>
                          </a:solidFill>
                          <a:latin typeface="Arial"/>
                        </a:rPr>
                        <a:t>48.1</a:t>
                      </a:r>
                      <a:endParaRPr lang="es-PA" sz="1200" b="0" i="0" u="none" strike="noStrike">
                        <a:solidFill>
                          <a:srgbClr val="000000"/>
                        </a:solidFill>
                        <a:latin typeface="Arial"/>
                      </a:endParaRP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r>
              <a:tr h="216500">
                <a:tc>
                  <a:txBody>
                    <a:bodyPr/>
                    <a:lstStyle/>
                    <a:p>
                      <a:pPr algn="ctr" fontAlgn="b"/>
                      <a:r>
                        <a:rPr lang="es-ES" sz="1200" b="0" i="0" u="none" strike="noStrike">
                          <a:solidFill>
                            <a:srgbClr val="000000"/>
                          </a:solidFill>
                          <a:latin typeface="Arial"/>
                        </a:rPr>
                        <a:t>Herrera</a:t>
                      </a:r>
                      <a:endParaRPr lang="es-PA" sz="1200" b="0" i="0" u="none" strike="noStrike">
                        <a:solidFill>
                          <a:srgbClr val="000000"/>
                        </a:solidFill>
                        <a:latin typeface="Arial"/>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fontAlgn="b"/>
                      <a:r>
                        <a:rPr lang="es-ES" sz="1200" b="0" i="0" u="none" strike="noStrike">
                          <a:solidFill>
                            <a:srgbClr val="000000"/>
                          </a:solidFill>
                          <a:latin typeface="Arial"/>
                        </a:rPr>
                        <a:t>15.5</a:t>
                      </a:r>
                      <a:endParaRPr lang="es-PA" sz="1200" b="0" i="0" u="none" strike="noStrike">
                        <a:solidFill>
                          <a:srgbClr val="000000"/>
                        </a:solidFill>
                        <a:latin typeface="Arial"/>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algn="ctr" fontAlgn="b"/>
                      <a:r>
                        <a:rPr lang="es-ES" sz="1200" b="0" i="0" u="none" strike="noStrike">
                          <a:solidFill>
                            <a:srgbClr val="000000"/>
                          </a:solidFill>
                          <a:latin typeface="Arial"/>
                        </a:rPr>
                        <a:t>14.3</a:t>
                      </a:r>
                      <a:endParaRPr lang="es-PA" sz="1200" b="0" i="0" u="none" strike="noStrike">
                        <a:solidFill>
                          <a:srgbClr val="000000"/>
                        </a:solidFill>
                        <a:latin typeface="Arial"/>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fontAlgn="b"/>
                      <a:r>
                        <a:rPr lang="es-ES" sz="1200" b="0" i="0" u="none" strike="noStrike">
                          <a:solidFill>
                            <a:srgbClr val="000000"/>
                          </a:solidFill>
                          <a:latin typeface="Arial"/>
                        </a:rPr>
                        <a:t>7.7</a:t>
                      </a:r>
                      <a:endParaRPr lang="es-PA" sz="1200" b="0" i="0" u="none" strike="noStrike">
                        <a:solidFill>
                          <a:srgbClr val="000000"/>
                        </a:solidFill>
                        <a:latin typeface="Arial"/>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algn="ctr" fontAlgn="b"/>
                      <a:r>
                        <a:rPr lang="es-ES" sz="1200" b="0" i="0" u="none" strike="noStrike">
                          <a:solidFill>
                            <a:srgbClr val="000000"/>
                          </a:solidFill>
                          <a:latin typeface="Arial"/>
                        </a:rPr>
                        <a:t>4.8</a:t>
                      </a:r>
                      <a:endParaRPr lang="es-PA" sz="1200" b="0" i="0" u="none" strike="noStrike">
                        <a:solidFill>
                          <a:srgbClr val="000000"/>
                        </a:solidFill>
                        <a:latin typeface="Arial"/>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fontAlgn="b"/>
                      <a:r>
                        <a:rPr lang="es-ES" sz="1200" b="0" i="0" u="none" strike="noStrike">
                          <a:solidFill>
                            <a:srgbClr val="000000"/>
                          </a:solidFill>
                          <a:latin typeface="Arial"/>
                        </a:rPr>
                        <a:t>4.5</a:t>
                      </a:r>
                      <a:endParaRPr lang="es-PA" sz="1200" b="0" i="0" u="none" strike="noStrike">
                        <a:solidFill>
                          <a:srgbClr val="000000"/>
                        </a:solidFill>
                        <a:latin typeface="Arial"/>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algn="ctr" fontAlgn="b"/>
                      <a:r>
                        <a:rPr lang="es-ES" sz="1200" b="0" i="0" u="none" strike="noStrike">
                          <a:solidFill>
                            <a:srgbClr val="000000"/>
                          </a:solidFill>
                          <a:latin typeface="Arial"/>
                        </a:rPr>
                        <a:t>36.7</a:t>
                      </a:r>
                      <a:endParaRPr lang="es-PA" sz="1200" b="0" i="0" u="none" strike="noStrike">
                        <a:solidFill>
                          <a:srgbClr val="000000"/>
                        </a:solidFill>
                        <a:latin typeface="Arial"/>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fontAlgn="b"/>
                      <a:r>
                        <a:rPr lang="es-ES" sz="1200" b="0" i="0" u="none" strike="noStrike">
                          <a:solidFill>
                            <a:srgbClr val="000000"/>
                          </a:solidFill>
                          <a:latin typeface="Arial"/>
                        </a:rPr>
                        <a:t>32.7</a:t>
                      </a:r>
                      <a:endParaRPr lang="es-PA" sz="1200" b="0" i="0" u="none" strike="noStrike">
                        <a:solidFill>
                          <a:srgbClr val="000000"/>
                        </a:solidFill>
                        <a:latin typeface="Arial"/>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algn="ctr" fontAlgn="b"/>
                      <a:r>
                        <a:rPr lang="es-ES" sz="1200" b="0" i="0" u="none" strike="noStrike">
                          <a:solidFill>
                            <a:srgbClr val="000000"/>
                          </a:solidFill>
                          <a:latin typeface="Arial"/>
                        </a:rPr>
                        <a:t>24.9</a:t>
                      </a:r>
                      <a:endParaRPr lang="es-PA" sz="1200" b="0" i="0" u="none" strike="noStrike">
                        <a:solidFill>
                          <a:srgbClr val="000000"/>
                        </a:solidFill>
                        <a:latin typeface="Arial"/>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fontAlgn="b"/>
                      <a:r>
                        <a:rPr lang="es-ES" sz="1200" b="0" i="0" u="none" strike="noStrike" dirty="0">
                          <a:solidFill>
                            <a:srgbClr val="000000"/>
                          </a:solidFill>
                          <a:latin typeface="Arial"/>
                        </a:rPr>
                        <a:t>20.6</a:t>
                      </a:r>
                      <a:endParaRPr lang="es-PA" sz="1200" b="0" i="0" u="none" strike="noStrike" dirty="0">
                        <a:solidFill>
                          <a:srgbClr val="000000"/>
                        </a:solidFill>
                        <a:latin typeface="Arial"/>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algn="ctr" fontAlgn="b"/>
                      <a:r>
                        <a:rPr lang="es-ES" sz="1200" b="0" i="0" u="none" strike="noStrike">
                          <a:solidFill>
                            <a:srgbClr val="000000"/>
                          </a:solidFill>
                          <a:latin typeface="Arial"/>
                        </a:rPr>
                        <a:t>21.5</a:t>
                      </a:r>
                      <a:endParaRPr lang="es-PA" sz="1200" b="0" i="0" u="none" strike="noStrike">
                        <a:solidFill>
                          <a:srgbClr val="000000"/>
                        </a:solidFill>
                        <a:latin typeface="Arial"/>
                      </a:endParaRP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r>
              <a:tr h="216500">
                <a:tc>
                  <a:txBody>
                    <a:bodyPr/>
                    <a:lstStyle/>
                    <a:p>
                      <a:pPr algn="ctr" fontAlgn="b"/>
                      <a:r>
                        <a:rPr lang="es-ES" sz="1200" b="0" i="0" u="none" strike="noStrike">
                          <a:solidFill>
                            <a:srgbClr val="000000"/>
                          </a:solidFill>
                          <a:latin typeface="Arial"/>
                        </a:rPr>
                        <a:t>Los Santos</a:t>
                      </a:r>
                      <a:endParaRPr lang="es-PA" sz="1200" b="0" i="0" u="none" strike="noStrike">
                        <a:solidFill>
                          <a:srgbClr val="000000"/>
                        </a:solidFill>
                        <a:latin typeface="Arial"/>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fontAlgn="b"/>
                      <a:r>
                        <a:rPr lang="es-ES" sz="1200" b="0" i="0" u="none" strike="noStrike">
                          <a:solidFill>
                            <a:srgbClr val="000000"/>
                          </a:solidFill>
                          <a:latin typeface="Arial"/>
                        </a:rPr>
                        <a:t>11.4</a:t>
                      </a:r>
                      <a:endParaRPr lang="es-PA" sz="1200" b="0" i="0" u="none" strike="noStrike">
                        <a:solidFill>
                          <a:srgbClr val="000000"/>
                        </a:solidFill>
                        <a:latin typeface="Arial"/>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fontAlgn="b"/>
                      <a:r>
                        <a:rPr lang="es-ES" sz="1200" b="0" i="0" u="none" strike="noStrike">
                          <a:solidFill>
                            <a:srgbClr val="000000"/>
                          </a:solidFill>
                          <a:latin typeface="Arial"/>
                        </a:rPr>
                        <a:t>12.4</a:t>
                      </a:r>
                      <a:endParaRPr lang="es-PA" sz="1200" b="0" i="0" u="none" strike="noStrike">
                        <a:solidFill>
                          <a:srgbClr val="000000"/>
                        </a:solidFill>
                        <a:latin typeface="Arial"/>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fontAlgn="b"/>
                      <a:r>
                        <a:rPr lang="es-ES" sz="1200" b="0" i="0" u="none" strike="noStrike">
                          <a:solidFill>
                            <a:srgbClr val="000000"/>
                          </a:solidFill>
                          <a:latin typeface="Arial"/>
                        </a:rPr>
                        <a:t>6.4</a:t>
                      </a:r>
                      <a:endParaRPr lang="es-PA" sz="1200" b="0" i="0" u="none" strike="noStrike">
                        <a:solidFill>
                          <a:srgbClr val="000000"/>
                        </a:solidFill>
                        <a:latin typeface="Arial"/>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fontAlgn="b"/>
                      <a:r>
                        <a:rPr lang="es-ES" sz="1200" b="0" i="0" u="none" strike="noStrike">
                          <a:solidFill>
                            <a:srgbClr val="000000"/>
                          </a:solidFill>
                          <a:latin typeface="Arial"/>
                        </a:rPr>
                        <a:t>2.9</a:t>
                      </a:r>
                      <a:endParaRPr lang="es-PA" sz="1200" b="0" i="0" u="none" strike="noStrike">
                        <a:solidFill>
                          <a:srgbClr val="000000"/>
                        </a:solidFill>
                        <a:latin typeface="Arial"/>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fontAlgn="b"/>
                      <a:r>
                        <a:rPr lang="es-ES" sz="1200" b="0" i="0" u="none" strike="noStrike">
                          <a:solidFill>
                            <a:srgbClr val="000000"/>
                          </a:solidFill>
                          <a:latin typeface="Arial"/>
                        </a:rPr>
                        <a:t>4.2</a:t>
                      </a:r>
                      <a:endParaRPr lang="es-PA" sz="1200" b="0" i="0" u="none" strike="noStrike">
                        <a:solidFill>
                          <a:srgbClr val="000000"/>
                        </a:solidFill>
                        <a:latin typeface="Arial"/>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fontAlgn="b"/>
                      <a:r>
                        <a:rPr lang="es-ES" sz="1200" b="0" i="0" u="none" strike="noStrike">
                          <a:solidFill>
                            <a:srgbClr val="000000"/>
                          </a:solidFill>
                          <a:latin typeface="Arial"/>
                        </a:rPr>
                        <a:t>30.3</a:t>
                      </a:r>
                      <a:endParaRPr lang="es-PA" sz="1200" b="0" i="0" u="none" strike="noStrike">
                        <a:solidFill>
                          <a:srgbClr val="000000"/>
                        </a:solidFill>
                        <a:latin typeface="Arial"/>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fontAlgn="b"/>
                      <a:r>
                        <a:rPr lang="es-ES" sz="1200" b="0" i="0" u="none" strike="noStrike">
                          <a:solidFill>
                            <a:srgbClr val="000000"/>
                          </a:solidFill>
                          <a:latin typeface="Arial"/>
                        </a:rPr>
                        <a:t>32.5</a:t>
                      </a:r>
                      <a:endParaRPr lang="es-PA" sz="1200" b="0" i="0" u="none" strike="noStrike">
                        <a:solidFill>
                          <a:srgbClr val="000000"/>
                        </a:solidFill>
                        <a:latin typeface="Arial"/>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fontAlgn="b"/>
                      <a:r>
                        <a:rPr lang="es-ES" sz="1200" b="0" i="0" u="none" strike="noStrike">
                          <a:solidFill>
                            <a:srgbClr val="000000"/>
                          </a:solidFill>
                          <a:latin typeface="Arial"/>
                        </a:rPr>
                        <a:t>23.9</a:t>
                      </a:r>
                      <a:endParaRPr lang="es-PA" sz="1200" b="0" i="0" u="none" strike="noStrike">
                        <a:solidFill>
                          <a:srgbClr val="000000"/>
                        </a:solidFill>
                        <a:latin typeface="Arial"/>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fontAlgn="b"/>
                      <a:r>
                        <a:rPr lang="es-ES" sz="1200" b="0" i="0" u="none" strike="noStrike" dirty="0">
                          <a:solidFill>
                            <a:srgbClr val="000000"/>
                          </a:solidFill>
                          <a:latin typeface="Arial"/>
                        </a:rPr>
                        <a:t>16.9</a:t>
                      </a:r>
                      <a:endParaRPr lang="es-PA" sz="1200" b="0" i="0" u="none" strike="noStrike" dirty="0">
                        <a:solidFill>
                          <a:srgbClr val="000000"/>
                        </a:solidFill>
                        <a:latin typeface="Arial"/>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fontAlgn="b"/>
                      <a:r>
                        <a:rPr lang="es-ES" sz="1200" b="0" i="0" u="none" strike="noStrike">
                          <a:solidFill>
                            <a:srgbClr val="000000"/>
                          </a:solidFill>
                          <a:latin typeface="Arial"/>
                        </a:rPr>
                        <a:t>16.6</a:t>
                      </a:r>
                      <a:endParaRPr lang="es-PA" sz="1200" b="0" i="0" u="none" strike="noStrike">
                        <a:solidFill>
                          <a:srgbClr val="000000"/>
                        </a:solidFill>
                        <a:latin typeface="Arial"/>
                      </a:endParaRP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r>
              <a:tr h="216500">
                <a:tc>
                  <a:txBody>
                    <a:bodyPr/>
                    <a:lstStyle/>
                    <a:p>
                      <a:pPr algn="ctr" fontAlgn="b"/>
                      <a:r>
                        <a:rPr lang="es-ES" sz="1200" b="0" i="0" u="none" strike="noStrike">
                          <a:solidFill>
                            <a:srgbClr val="000000"/>
                          </a:solidFill>
                          <a:latin typeface="Arial"/>
                        </a:rPr>
                        <a:t>Panamá</a:t>
                      </a:r>
                      <a:endParaRPr lang="es-PA" sz="1200" b="0" i="0" u="none" strike="noStrike">
                        <a:solidFill>
                          <a:srgbClr val="000000"/>
                        </a:solidFill>
                        <a:latin typeface="Arial"/>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fontAlgn="b"/>
                      <a:r>
                        <a:rPr lang="es-ES" sz="1200" b="0" i="0" u="none" strike="noStrike">
                          <a:solidFill>
                            <a:srgbClr val="000000"/>
                          </a:solidFill>
                          <a:latin typeface="Arial"/>
                        </a:rPr>
                        <a:t>5.3</a:t>
                      </a:r>
                      <a:endParaRPr lang="es-PA" sz="1200" b="0" i="0" u="none" strike="noStrike">
                        <a:solidFill>
                          <a:srgbClr val="000000"/>
                        </a:solidFill>
                        <a:latin typeface="Arial"/>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algn="ctr" fontAlgn="b"/>
                      <a:r>
                        <a:rPr lang="es-ES" sz="1200" b="0" i="0" u="none" strike="noStrike">
                          <a:solidFill>
                            <a:srgbClr val="000000"/>
                          </a:solidFill>
                          <a:latin typeface="Arial"/>
                        </a:rPr>
                        <a:t>5.3</a:t>
                      </a:r>
                      <a:endParaRPr lang="es-PA" sz="1200" b="0" i="0" u="none" strike="noStrike">
                        <a:solidFill>
                          <a:srgbClr val="000000"/>
                        </a:solidFill>
                        <a:latin typeface="Arial"/>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fontAlgn="b"/>
                      <a:r>
                        <a:rPr lang="es-ES" sz="1200" b="0" i="0" u="none" strike="noStrike">
                          <a:solidFill>
                            <a:srgbClr val="000000"/>
                          </a:solidFill>
                          <a:latin typeface="Arial"/>
                        </a:rPr>
                        <a:t>5</a:t>
                      </a:r>
                      <a:endParaRPr lang="es-PA" sz="1200" b="0" i="0" u="none" strike="noStrike">
                        <a:solidFill>
                          <a:srgbClr val="000000"/>
                        </a:solidFill>
                        <a:latin typeface="Arial"/>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algn="ctr" fontAlgn="b"/>
                      <a:r>
                        <a:rPr lang="es-ES" sz="1200" b="0" i="0" u="none" strike="noStrike">
                          <a:solidFill>
                            <a:srgbClr val="000000"/>
                          </a:solidFill>
                          <a:latin typeface="Arial"/>
                        </a:rPr>
                        <a:t>3</a:t>
                      </a:r>
                      <a:endParaRPr lang="es-PA" sz="1200" b="0" i="0" u="none" strike="noStrike">
                        <a:solidFill>
                          <a:srgbClr val="000000"/>
                        </a:solidFill>
                        <a:latin typeface="Arial"/>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fontAlgn="b"/>
                      <a:r>
                        <a:rPr lang="es-ES" sz="1200" b="0" i="0" u="none" strike="noStrike">
                          <a:solidFill>
                            <a:srgbClr val="000000"/>
                          </a:solidFill>
                          <a:latin typeface="Arial"/>
                        </a:rPr>
                        <a:t>3.2</a:t>
                      </a:r>
                      <a:endParaRPr lang="es-PA" sz="1200" b="0" i="0" u="none" strike="noStrike">
                        <a:solidFill>
                          <a:srgbClr val="000000"/>
                        </a:solidFill>
                        <a:latin typeface="Arial"/>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algn="ctr" fontAlgn="b"/>
                      <a:r>
                        <a:rPr lang="es-ES" sz="1200" b="0" i="0" u="none" strike="noStrike">
                          <a:solidFill>
                            <a:srgbClr val="000000"/>
                          </a:solidFill>
                          <a:latin typeface="Arial"/>
                        </a:rPr>
                        <a:t>21.3</a:t>
                      </a:r>
                      <a:endParaRPr lang="es-PA" sz="1200" b="0" i="0" u="none" strike="noStrike">
                        <a:solidFill>
                          <a:srgbClr val="000000"/>
                        </a:solidFill>
                        <a:latin typeface="Arial"/>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fontAlgn="b"/>
                      <a:r>
                        <a:rPr lang="es-ES" sz="1200" b="0" i="0" u="none" strike="noStrike">
                          <a:solidFill>
                            <a:srgbClr val="000000"/>
                          </a:solidFill>
                          <a:latin typeface="Arial"/>
                        </a:rPr>
                        <a:t>21</a:t>
                      </a:r>
                      <a:endParaRPr lang="es-PA" sz="1200" b="0" i="0" u="none" strike="noStrike">
                        <a:solidFill>
                          <a:srgbClr val="000000"/>
                        </a:solidFill>
                        <a:latin typeface="Arial"/>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algn="ctr" fontAlgn="b"/>
                      <a:r>
                        <a:rPr lang="es-ES" sz="1200" b="0" i="0" u="none" strike="noStrike">
                          <a:solidFill>
                            <a:srgbClr val="000000"/>
                          </a:solidFill>
                          <a:latin typeface="Arial"/>
                        </a:rPr>
                        <a:t>17.6</a:t>
                      </a:r>
                      <a:endParaRPr lang="es-PA" sz="1200" b="0" i="0" u="none" strike="noStrike">
                        <a:solidFill>
                          <a:srgbClr val="000000"/>
                        </a:solidFill>
                        <a:latin typeface="Arial"/>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fontAlgn="b"/>
                      <a:r>
                        <a:rPr lang="es-ES" sz="1200" b="0" i="0" u="none" strike="noStrike" dirty="0">
                          <a:solidFill>
                            <a:srgbClr val="000000"/>
                          </a:solidFill>
                          <a:latin typeface="Arial"/>
                        </a:rPr>
                        <a:t>16.4</a:t>
                      </a:r>
                      <a:endParaRPr lang="es-PA" sz="1200" b="0" i="0" u="none" strike="noStrike" dirty="0">
                        <a:solidFill>
                          <a:srgbClr val="000000"/>
                        </a:solidFill>
                        <a:latin typeface="Arial"/>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algn="ctr" fontAlgn="b"/>
                      <a:r>
                        <a:rPr lang="es-ES" sz="1200" b="0" i="0" u="none" strike="noStrike">
                          <a:solidFill>
                            <a:srgbClr val="000000"/>
                          </a:solidFill>
                          <a:latin typeface="Arial"/>
                        </a:rPr>
                        <a:t>13.2</a:t>
                      </a:r>
                      <a:endParaRPr lang="es-PA" sz="1200" b="0" i="0" u="none" strike="noStrike">
                        <a:solidFill>
                          <a:srgbClr val="000000"/>
                        </a:solidFill>
                        <a:latin typeface="Arial"/>
                      </a:endParaRP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r>
              <a:tr h="216500">
                <a:tc>
                  <a:txBody>
                    <a:bodyPr/>
                    <a:lstStyle/>
                    <a:p>
                      <a:pPr algn="ctr" fontAlgn="b"/>
                      <a:r>
                        <a:rPr lang="es-ES" sz="1200" b="0" i="0" u="none" strike="noStrike">
                          <a:solidFill>
                            <a:srgbClr val="000000"/>
                          </a:solidFill>
                          <a:latin typeface="Arial"/>
                        </a:rPr>
                        <a:t>Veraguas</a:t>
                      </a:r>
                      <a:endParaRPr lang="es-PA" sz="1200" b="0" i="0" u="none" strike="noStrike">
                        <a:solidFill>
                          <a:srgbClr val="000000"/>
                        </a:solidFill>
                        <a:latin typeface="Arial"/>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fontAlgn="b"/>
                      <a:r>
                        <a:rPr lang="es-ES" sz="1200" b="0" i="0" u="none" strike="noStrike">
                          <a:solidFill>
                            <a:srgbClr val="000000"/>
                          </a:solidFill>
                          <a:latin typeface="Arial"/>
                        </a:rPr>
                        <a:t>28.4</a:t>
                      </a:r>
                      <a:endParaRPr lang="es-PA" sz="1200" b="0" i="0" u="none" strike="noStrike">
                        <a:solidFill>
                          <a:srgbClr val="000000"/>
                        </a:solidFill>
                        <a:latin typeface="Arial"/>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fontAlgn="b"/>
                      <a:r>
                        <a:rPr lang="es-ES" sz="1200" b="0" i="0" u="none" strike="noStrike">
                          <a:solidFill>
                            <a:srgbClr val="000000"/>
                          </a:solidFill>
                          <a:latin typeface="Arial"/>
                        </a:rPr>
                        <a:t>25.8</a:t>
                      </a:r>
                      <a:endParaRPr lang="es-PA" sz="1200" b="0" i="0" u="none" strike="noStrike">
                        <a:solidFill>
                          <a:srgbClr val="000000"/>
                        </a:solidFill>
                        <a:latin typeface="Arial"/>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fontAlgn="b"/>
                      <a:r>
                        <a:rPr lang="es-ES" sz="1200" b="0" i="0" u="none" strike="noStrike">
                          <a:solidFill>
                            <a:srgbClr val="000000"/>
                          </a:solidFill>
                          <a:latin typeface="Arial"/>
                        </a:rPr>
                        <a:t>18.4</a:t>
                      </a:r>
                      <a:endParaRPr lang="es-PA" sz="1200" b="0" i="0" u="none" strike="noStrike">
                        <a:solidFill>
                          <a:srgbClr val="000000"/>
                        </a:solidFill>
                        <a:latin typeface="Arial"/>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fontAlgn="b"/>
                      <a:r>
                        <a:rPr lang="es-ES" sz="1200" b="0" i="0" u="none" strike="noStrike">
                          <a:solidFill>
                            <a:srgbClr val="000000"/>
                          </a:solidFill>
                          <a:latin typeface="Arial"/>
                        </a:rPr>
                        <a:t>21.3</a:t>
                      </a:r>
                      <a:endParaRPr lang="es-PA" sz="1200" b="0" i="0" u="none" strike="noStrike">
                        <a:solidFill>
                          <a:srgbClr val="000000"/>
                        </a:solidFill>
                        <a:latin typeface="Arial"/>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fontAlgn="b"/>
                      <a:r>
                        <a:rPr lang="es-ES" sz="1200" b="0" i="0" u="none" strike="noStrike">
                          <a:solidFill>
                            <a:srgbClr val="000000"/>
                          </a:solidFill>
                          <a:latin typeface="Arial"/>
                        </a:rPr>
                        <a:t>14.8</a:t>
                      </a:r>
                      <a:endParaRPr lang="es-PA" sz="1200" b="0" i="0" u="none" strike="noStrike">
                        <a:solidFill>
                          <a:srgbClr val="000000"/>
                        </a:solidFill>
                        <a:latin typeface="Arial"/>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fontAlgn="b"/>
                      <a:r>
                        <a:rPr lang="es-ES" sz="1200" b="0" i="0" u="none" strike="noStrike">
                          <a:solidFill>
                            <a:srgbClr val="000000"/>
                          </a:solidFill>
                          <a:latin typeface="Arial"/>
                        </a:rPr>
                        <a:t>52.8</a:t>
                      </a:r>
                      <a:endParaRPr lang="es-PA" sz="1200" b="0" i="0" u="none" strike="noStrike">
                        <a:solidFill>
                          <a:srgbClr val="000000"/>
                        </a:solidFill>
                        <a:latin typeface="Arial"/>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fontAlgn="b"/>
                      <a:r>
                        <a:rPr lang="es-ES" sz="1200" b="0" i="0" u="none" strike="noStrike">
                          <a:solidFill>
                            <a:srgbClr val="000000"/>
                          </a:solidFill>
                          <a:latin typeface="Arial"/>
                        </a:rPr>
                        <a:t>49.5</a:t>
                      </a:r>
                      <a:endParaRPr lang="es-PA" sz="1200" b="0" i="0" u="none" strike="noStrike">
                        <a:solidFill>
                          <a:srgbClr val="000000"/>
                        </a:solidFill>
                        <a:latin typeface="Arial"/>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fontAlgn="b"/>
                      <a:r>
                        <a:rPr lang="es-ES" sz="1200" b="0" i="0" u="none" strike="noStrike">
                          <a:solidFill>
                            <a:srgbClr val="000000"/>
                          </a:solidFill>
                          <a:latin typeface="Arial"/>
                        </a:rPr>
                        <a:t>43.4</a:t>
                      </a:r>
                      <a:endParaRPr lang="es-PA" sz="1200" b="0" i="0" u="none" strike="noStrike">
                        <a:solidFill>
                          <a:srgbClr val="000000"/>
                        </a:solidFill>
                        <a:latin typeface="Arial"/>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fontAlgn="b"/>
                      <a:r>
                        <a:rPr lang="es-ES" sz="1200" b="0" i="0" u="none" strike="noStrike" dirty="0">
                          <a:solidFill>
                            <a:srgbClr val="000000"/>
                          </a:solidFill>
                          <a:latin typeface="Arial"/>
                        </a:rPr>
                        <a:t>42.7</a:t>
                      </a:r>
                      <a:endParaRPr lang="es-PA" sz="1200" b="0" i="0" u="none" strike="noStrike" dirty="0">
                        <a:solidFill>
                          <a:srgbClr val="000000"/>
                        </a:solidFill>
                        <a:latin typeface="Arial"/>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fontAlgn="b"/>
                      <a:r>
                        <a:rPr lang="es-ES" sz="1200" b="0" i="0" u="none" strike="noStrike">
                          <a:solidFill>
                            <a:srgbClr val="000000"/>
                          </a:solidFill>
                          <a:latin typeface="Arial"/>
                        </a:rPr>
                        <a:t>40.9</a:t>
                      </a:r>
                      <a:endParaRPr lang="es-PA" sz="1200" b="0" i="0" u="none" strike="noStrike">
                        <a:solidFill>
                          <a:srgbClr val="000000"/>
                        </a:solidFill>
                        <a:latin typeface="Arial"/>
                      </a:endParaRP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r>
              <a:tr h="216500">
                <a:tc>
                  <a:txBody>
                    <a:bodyPr/>
                    <a:lstStyle/>
                    <a:p>
                      <a:pPr algn="ctr" fontAlgn="b"/>
                      <a:r>
                        <a:rPr lang="es-ES" sz="1200" b="0" i="0" u="none" strike="noStrike">
                          <a:solidFill>
                            <a:srgbClr val="000000"/>
                          </a:solidFill>
                          <a:latin typeface="Arial"/>
                        </a:rPr>
                        <a:t>Áreas Indígenas</a:t>
                      </a:r>
                      <a:endParaRPr lang="es-PA" sz="1200" b="0" i="0" u="none" strike="noStrike">
                        <a:solidFill>
                          <a:srgbClr val="000000"/>
                        </a:solidFill>
                        <a:latin typeface="Arial"/>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fontAlgn="b"/>
                      <a:r>
                        <a:rPr lang="es-ES" sz="1200" b="0" i="0" u="none" strike="noStrike">
                          <a:solidFill>
                            <a:srgbClr val="000000"/>
                          </a:solidFill>
                          <a:latin typeface="Arial"/>
                        </a:rPr>
                        <a:t>70.9</a:t>
                      </a:r>
                      <a:endParaRPr lang="es-PA" sz="1200" b="0" i="0" u="none" strike="noStrike">
                        <a:solidFill>
                          <a:srgbClr val="000000"/>
                        </a:solidFill>
                        <a:latin typeface="Arial"/>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algn="ctr" fontAlgn="b"/>
                      <a:r>
                        <a:rPr lang="es-ES" sz="1200" b="0" i="0" u="none" strike="noStrike">
                          <a:solidFill>
                            <a:srgbClr val="000000"/>
                          </a:solidFill>
                          <a:latin typeface="Arial"/>
                        </a:rPr>
                        <a:t>70.8</a:t>
                      </a:r>
                      <a:endParaRPr lang="es-PA" sz="1200" b="0" i="0" u="none" strike="noStrike">
                        <a:solidFill>
                          <a:srgbClr val="000000"/>
                        </a:solidFill>
                        <a:latin typeface="Arial"/>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fontAlgn="b"/>
                      <a:r>
                        <a:rPr lang="es-ES" sz="1200" b="0" i="0" u="none" strike="noStrike">
                          <a:solidFill>
                            <a:srgbClr val="000000"/>
                          </a:solidFill>
                          <a:latin typeface="Arial"/>
                        </a:rPr>
                        <a:t>63.3</a:t>
                      </a:r>
                      <a:endParaRPr lang="es-PA" sz="1200" b="0" i="0" u="none" strike="noStrike">
                        <a:solidFill>
                          <a:srgbClr val="000000"/>
                        </a:solidFill>
                        <a:latin typeface="Arial"/>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algn="ctr" fontAlgn="b"/>
                      <a:r>
                        <a:rPr lang="es-ES" sz="1200" b="0" i="0" u="none" strike="noStrike">
                          <a:solidFill>
                            <a:srgbClr val="000000"/>
                          </a:solidFill>
                          <a:latin typeface="Arial"/>
                        </a:rPr>
                        <a:t>..</a:t>
                      </a:r>
                      <a:endParaRPr lang="es-PA" sz="1200" b="0" i="0" u="none" strike="noStrike">
                        <a:solidFill>
                          <a:srgbClr val="000000"/>
                        </a:solidFill>
                        <a:latin typeface="Arial"/>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fontAlgn="b"/>
                      <a:r>
                        <a:rPr lang="es-ES" sz="1200" b="0" i="0" u="none" strike="noStrike">
                          <a:solidFill>
                            <a:srgbClr val="000000"/>
                          </a:solidFill>
                          <a:latin typeface="Arial"/>
                        </a:rPr>
                        <a:t>..</a:t>
                      </a:r>
                      <a:endParaRPr lang="es-PA" sz="1200" b="0" i="0" u="none" strike="noStrike">
                        <a:solidFill>
                          <a:srgbClr val="000000"/>
                        </a:solidFill>
                        <a:latin typeface="Arial"/>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algn="ctr" fontAlgn="b"/>
                      <a:r>
                        <a:rPr lang="es-ES" sz="1200" b="0" i="0" u="none" strike="noStrike">
                          <a:solidFill>
                            <a:srgbClr val="000000"/>
                          </a:solidFill>
                          <a:latin typeface="Arial"/>
                        </a:rPr>
                        <a:t>88.6</a:t>
                      </a:r>
                      <a:endParaRPr lang="es-PA" sz="1200" b="0" i="0" u="none" strike="noStrike">
                        <a:solidFill>
                          <a:srgbClr val="000000"/>
                        </a:solidFill>
                        <a:latin typeface="Arial"/>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fontAlgn="b"/>
                      <a:r>
                        <a:rPr lang="es-ES" sz="1200" b="0" i="0" u="none" strike="noStrike">
                          <a:solidFill>
                            <a:srgbClr val="000000"/>
                          </a:solidFill>
                          <a:latin typeface="Arial"/>
                        </a:rPr>
                        <a:t>91.1</a:t>
                      </a:r>
                      <a:endParaRPr lang="es-PA" sz="1200" b="0" i="0" u="none" strike="noStrike">
                        <a:solidFill>
                          <a:srgbClr val="000000"/>
                        </a:solidFill>
                        <a:latin typeface="Arial"/>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algn="ctr" fontAlgn="b"/>
                      <a:r>
                        <a:rPr lang="es-ES" sz="1200" b="0" i="0" u="none" strike="noStrike">
                          <a:solidFill>
                            <a:srgbClr val="000000"/>
                          </a:solidFill>
                          <a:latin typeface="Arial"/>
                        </a:rPr>
                        <a:t>88</a:t>
                      </a:r>
                      <a:endParaRPr lang="es-PA" sz="1200" b="0" i="0" u="none" strike="noStrike">
                        <a:solidFill>
                          <a:srgbClr val="000000"/>
                        </a:solidFill>
                        <a:latin typeface="Arial"/>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fontAlgn="b"/>
                      <a:r>
                        <a:rPr lang="es-ES" sz="1200" b="0" i="0" u="none" strike="noStrike">
                          <a:solidFill>
                            <a:srgbClr val="000000"/>
                          </a:solidFill>
                          <a:latin typeface="Arial"/>
                        </a:rPr>
                        <a:t>..</a:t>
                      </a:r>
                      <a:endParaRPr lang="es-PA" sz="1200" b="0" i="0" u="none" strike="noStrike">
                        <a:solidFill>
                          <a:srgbClr val="000000"/>
                        </a:solidFill>
                        <a:latin typeface="Arial"/>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algn="ctr" fontAlgn="b"/>
                      <a:r>
                        <a:rPr lang="es-ES" sz="1200" b="0" i="0" u="none" strike="noStrike">
                          <a:solidFill>
                            <a:srgbClr val="000000"/>
                          </a:solidFill>
                          <a:latin typeface="Arial"/>
                        </a:rPr>
                        <a:t>..</a:t>
                      </a:r>
                      <a:endParaRPr lang="es-PA" sz="1200" b="0" i="0" u="none" strike="noStrike">
                        <a:solidFill>
                          <a:srgbClr val="000000"/>
                        </a:solidFill>
                        <a:latin typeface="Arial"/>
                      </a:endParaRP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r>
              <a:tr h="432999">
                <a:tc>
                  <a:txBody>
                    <a:bodyPr/>
                    <a:lstStyle/>
                    <a:p>
                      <a:pPr algn="ctr" fontAlgn="b"/>
                      <a:r>
                        <a:rPr lang="es-ES" sz="1200" b="0" i="0" u="none" strike="noStrike">
                          <a:solidFill>
                            <a:srgbClr val="000000"/>
                          </a:solidFill>
                          <a:latin typeface="Arial"/>
                        </a:rPr>
                        <a:t>Comarcas indígenas</a:t>
                      </a:r>
                      <a:endParaRPr lang="es-PA" sz="1200" b="0" i="0" u="none" strike="noStrike">
                        <a:solidFill>
                          <a:srgbClr val="000000"/>
                        </a:solidFill>
                        <a:latin typeface="Arial"/>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fontAlgn="b"/>
                      <a:r>
                        <a:rPr lang="es-ES" sz="1200" b="0" i="0" u="none" strike="noStrike">
                          <a:solidFill>
                            <a:srgbClr val="000000"/>
                          </a:solidFill>
                          <a:latin typeface="Arial"/>
                        </a:rPr>
                        <a:t>..</a:t>
                      </a:r>
                      <a:endParaRPr lang="es-PA" sz="1200" b="0" i="0" u="none" strike="noStrike">
                        <a:solidFill>
                          <a:srgbClr val="000000"/>
                        </a:solidFill>
                        <a:latin typeface="Arial"/>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fontAlgn="b"/>
                      <a:r>
                        <a:rPr lang="es-ES" sz="1200" b="0" i="0" u="none" strike="noStrike">
                          <a:solidFill>
                            <a:srgbClr val="000000"/>
                          </a:solidFill>
                          <a:latin typeface="Arial"/>
                        </a:rPr>
                        <a:t>..</a:t>
                      </a:r>
                      <a:endParaRPr lang="es-PA" sz="1200" b="0" i="0" u="none" strike="noStrike">
                        <a:solidFill>
                          <a:srgbClr val="000000"/>
                        </a:solidFill>
                        <a:latin typeface="Arial"/>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fontAlgn="b"/>
                      <a:r>
                        <a:rPr lang="es-ES" sz="1200" b="0" i="0" u="none" strike="noStrike">
                          <a:solidFill>
                            <a:srgbClr val="000000"/>
                          </a:solidFill>
                          <a:latin typeface="Arial"/>
                        </a:rPr>
                        <a:t>..</a:t>
                      </a:r>
                      <a:endParaRPr lang="es-PA" sz="1200" b="0" i="0" u="none" strike="noStrike">
                        <a:solidFill>
                          <a:srgbClr val="000000"/>
                        </a:solidFill>
                        <a:latin typeface="Arial"/>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fontAlgn="b"/>
                      <a:r>
                        <a:rPr lang="es-ES" sz="1200" b="0" i="0" u="none" strike="noStrike">
                          <a:solidFill>
                            <a:srgbClr val="000000"/>
                          </a:solidFill>
                          <a:latin typeface="Arial"/>
                        </a:rPr>
                        <a:t>68.1</a:t>
                      </a:r>
                      <a:endParaRPr lang="es-PA" sz="1200" b="0" i="0" u="none" strike="noStrike">
                        <a:solidFill>
                          <a:srgbClr val="000000"/>
                        </a:solidFill>
                        <a:latin typeface="Arial"/>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fontAlgn="b"/>
                      <a:r>
                        <a:rPr lang="es-ES" sz="1200" b="0" i="0" u="none" strike="noStrike">
                          <a:solidFill>
                            <a:srgbClr val="000000"/>
                          </a:solidFill>
                          <a:latin typeface="Arial"/>
                        </a:rPr>
                        <a:t>68.5</a:t>
                      </a:r>
                      <a:endParaRPr lang="es-PA" sz="1200" b="0" i="0" u="none" strike="noStrike">
                        <a:solidFill>
                          <a:srgbClr val="000000"/>
                        </a:solidFill>
                        <a:latin typeface="Arial"/>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fontAlgn="b"/>
                      <a:r>
                        <a:rPr lang="es-ES" sz="1200" b="0" i="0" u="none" strike="noStrike">
                          <a:solidFill>
                            <a:srgbClr val="000000"/>
                          </a:solidFill>
                          <a:latin typeface="Arial"/>
                        </a:rPr>
                        <a:t>..</a:t>
                      </a:r>
                      <a:endParaRPr lang="es-PA" sz="1200" b="0" i="0" u="none" strike="noStrike">
                        <a:solidFill>
                          <a:srgbClr val="000000"/>
                        </a:solidFill>
                        <a:latin typeface="Arial"/>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fontAlgn="b"/>
                      <a:r>
                        <a:rPr lang="es-ES" sz="1200" b="0" i="0" u="none" strike="noStrike">
                          <a:solidFill>
                            <a:srgbClr val="000000"/>
                          </a:solidFill>
                          <a:latin typeface="Arial"/>
                        </a:rPr>
                        <a:t>..</a:t>
                      </a:r>
                      <a:endParaRPr lang="es-PA" sz="1200" b="0" i="0" u="none" strike="noStrike">
                        <a:solidFill>
                          <a:srgbClr val="000000"/>
                        </a:solidFill>
                        <a:latin typeface="Arial"/>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fontAlgn="b"/>
                      <a:r>
                        <a:rPr lang="es-ES" sz="1200" b="0" i="0" u="none" strike="noStrike">
                          <a:solidFill>
                            <a:srgbClr val="000000"/>
                          </a:solidFill>
                          <a:latin typeface="Arial"/>
                        </a:rPr>
                        <a:t>..</a:t>
                      </a:r>
                      <a:endParaRPr lang="es-PA" sz="1200" b="0" i="0" u="none" strike="noStrike">
                        <a:solidFill>
                          <a:srgbClr val="000000"/>
                        </a:solidFill>
                        <a:latin typeface="Arial"/>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fontAlgn="b"/>
                      <a:r>
                        <a:rPr lang="es-ES" sz="1200" b="0" i="0" u="none" strike="noStrike" dirty="0">
                          <a:solidFill>
                            <a:srgbClr val="000000"/>
                          </a:solidFill>
                          <a:latin typeface="Arial"/>
                        </a:rPr>
                        <a:t>89.2</a:t>
                      </a:r>
                      <a:endParaRPr lang="es-PA" sz="1200" b="0" i="0" u="none" strike="noStrike" dirty="0">
                        <a:solidFill>
                          <a:srgbClr val="000000"/>
                        </a:solidFill>
                        <a:latin typeface="Arial"/>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fontAlgn="b"/>
                      <a:r>
                        <a:rPr lang="es-ES" sz="1200" b="0" i="0" u="none" strike="noStrike">
                          <a:solidFill>
                            <a:srgbClr val="000000"/>
                          </a:solidFill>
                          <a:latin typeface="Arial"/>
                        </a:rPr>
                        <a:t>89.8</a:t>
                      </a:r>
                      <a:endParaRPr lang="es-PA" sz="1200" b="0" i="0" u="none" strike="noStrike">
                        <a:solidFill>
                          <a:srgbClr val="000000"/>
                        </a:solidFill>
                        <a:latin typeface="Arial"/>
                      </a:endParaRP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r>
              <a:tr h="216500">
                <a:tc>
                  <a:txBody>
                    <a:bodyPr/>
                    <a:lstStyle/>
                    <a:p>
                      <a:pPr algn="ctr" fontAlgn="b"/>
                      <a:r>
                        <a:rPr lang="es-ES" sz="1200" b="0" i="0" u="none" strike="noStrike">
                          <a:solidFill>
                            <a:srgbClr val="000000"/>
                          </a:solidFill>
                          <a:latin typeface="Arial"/>
                        </a:rPr>
                        <a:t>Guna Yala</a:t>
                      </a:r>
                      <a:endParaRPr lang="es-PA" sz="1200" b="0" i="0" u="none" strike="noStrike">
                        <a:solidFill>
                          <a:srgbClr val="000000"/>
                        </a:solidFill>
                        <a:latin typeface="Arial"/>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fontAlgn="b"/>
                      <a:r>
                        <a:rPr lang="es-ES" sz="1200" b="0" i="0" u="none" strike="noStrike">
                          <a:solidFill>
                            <a:srgbClr val="000000"/>
                          </a:solidFill>
                          <a:latin typeface="Arial"/>
                        </a:rPr>
                        <a:t>..</a:t>
                      </a:r>
                      <a:endParaRPr lang="es-PA" sz="1200" b="0" i="0" u="none" strike="noStrike">
                        <a:solidFill>
                          <a:srgbClr val="000000"/>
                        </a:solidFill>
                        <a:latin typeface="Arial"/>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algn="ctr" fontAlgn="b"/>
                      <a:r>
                        <a:rPr lang="es-ES" sz="1200" b="0" i="0" u="none" strike="noStrike">
                          <a:solidFill>
                            <a:srgbClr val="000000"/>
                          </a:solidFill>
                          <a:latin typeface="Arial"/>
                        </a:rPr>
                        <a:t>..</a:t>
                      </a:r>
                      <a:endParaRPr lang="es-PA" sz="1200" b="0" i="0" u="none" strike="noStrike">
                        <a:solidFill>
                          <a:srgbClr val="000000"/>
                        </a:solidFill>
                        <a:latin typeface="Arial"/>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fontAlgn="b"/>
                      <a:r>
                        <a:rPr lang="es-ES" sz="1200" b="0" i="0" u="none" strike="noStrike">
                          <a:solidFill>
                            <a:srgbClr val="000000"/>
                          </a:solidFill>
                          <a:latin typeface="Arial"/>
                        </a:rPr>
                        <a:t>..</a:t>
                      </a:r>
                      <a:endParaRPr lang="es-PA" sz="1200" b="0" i="0" u="none" strike="noStrike">
                        <a:solidFill>
                          <a:srgbClr val="000000"/>
                        </a:solidFill>
                        <a:latin typeface="Arial"/>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algn="ctr" fontAlgn="b"/>
                      <a:r>
                        <a:rPr lang="es-ES" sz="1200" b="0" i="0" u="none" strike="noStrike">
                          <a:solidFill>
                            <a:srgbClr val="000000"/>
                          </a:solidFill>
                          <a:latin typeface="Arial"/>
                        </a:rPr>
                        <a:t>63.7</a:t>
                      </a:r>
                      <a:endParaRPr lang="es-PA" sz="1200" b="0" i="0" u="none" strike="noStrike">
                        <a:solidFill>
                          <a:srgbClr val="000000"/>
                        </a:solidFill>
                        <a:latin typeface="Arial"/>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fontAlgn="b"/>
                      <a:r>
                        <a:rPr lang="es-ES" sz="1200" b="0" i="0" u="none" strike="noStrike">
                          <a:solidFill>
                            <a:srgbClr val="000000"/>
                          </a:solidFill>
                          <a:latin typeface="Arial"/>
                        </a:rPr>
                        <a:t>72.5</a:t>
                      </a:r>
                      <a:endParaRPr lang="es-PA" sz="1200" b="0" i="0" u="none" strike="noStrike">
                        <a:solidFill>
                          <a:srgbClr val="000000"/>
                        </a:solidFill>
                        <a:latin typeface="Arial"/>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algn="ctr" fontAlgn="b"/>
                      <a:r>
                        <a:rPr lang="es-ES" sz="1200" b="0" i="0" u="none" strike="noStrike">
                          <a:solidFill>
                            <a:srgbClr val="000000"/>
                          </a:solidFill>
                          <a:latin typeface="Arial"/>
                        </a:rPr>
                        <a:t>..</a:t>
                      </a:r>
                      <a:endParaRPr lang="es-PA" sz="1200" b="0" i="0" u="none" strike="noStrike">
                        <a:solidFill>
                          <a:srgbClr val="000000"/>
                        </a:solidFill>
                        <a:latin typeface="Arial"/>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fontAlgn="b"/>
                      <a:r>
                        <a:rPr lang="es-ES" sz="1200" b="0" i="0" u="none" strike="noStrike">
                          <a:solidFill>
                            <a:srgbClr val="000000"/>
                          </a:solidFill>
                          <a:latin typeface="Arial"/>
                        </a:rPr>
                        <a:t>..</a:t>
                      </a:r>
                      <a:endParaRPr lang="es-PA" sz="1200" b="0" i="0" u="none" strike="noStrike">
                        <a:solidFill>
                          <a:srgbClr val="000000"/>
                        </a:solidFill>
                        <a:latin typeface="Arial"/>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algn="ctr" fontAlgn="b"/>
                      <a:r>
                        <a:rPr lang="es-ES" sz="1200" b="0" i="0" u="none" strike="noStrike">
                          <a:solidFill>
                            <a:srgbClr val="000000"/>
                          </a:solidFill>
                          <a:latin typeface="Arial"/>
                        </a:rPr>
                        <a:t>..</a:t>
                      </a:r>
                      <a:endParaRPr lang="es-PA" sz="1200" b="0" i="0" u="none" strike="noStrike">
                        <a:solidFill>
                          <a:srgbClr val="000000"/>
                        </a:solidFill>
                        <a:latin typeface="Arial"/>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fontAlgn="b"/>
                      <a:r>
                        <a:rPr lang="es-ES" sz="1200" b="0" i="0" u="none" strike="noStrike" dirty="0">
                          <a:solidFill>
                            <a:srgbClr val="000000"/>
                          </a:solidFill>
                          <a:latin typeface="Arial"/>
                        </a:rPr>
                        <a:t>83.7</a:t>
                      </a:r>
                      <a:endParaRPr lang="es-PA" sz="1200" b="0" i="0" u="none" strike="noStrike" dirty="0">
                        <a:solidFill>
                          <a:srgbClr val="000000"/>
                        </a:solidFill>
                        <a:latin typeface="Arial"/>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algn="ctr" fontAlgn="b"/>
                      <a:r>
                        <a:rPr lang="es-ES" sz="1200" b="0" i="0" u="none" strike="noStrike">
                          <a:solidFill>
                            <a:srgbClr val="000000"/>
                          </a:solidFill>
                          <a:latin typeface="Arial"/>
                        </a:rPr>
                        <a:t>83.3</a:t>
                      </a:r>
                      <a:endParaRPr lang="es-PA" sz="1200" b="0" i="0" u="none" strike="noStrike">
                        <a:solidFill>
                          <a:srgbClr val="000000"/>
                        </a:solidFill>
                        <a:latin typeface="Arial"/>
                      </a:endParaRP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r>
              <a:tr h="216500">
                <a:tc>
                  <a:txBody>
                    <a:bodyPr/>
                    <a:lstStyle/>
                    <a:p>
                      <a:pPr algn="ctr" fontAlgn="b"/>
                      <a:r>
                        <a:rPr lang="es-ES" sz="1200" b="0" i="0" u="none" strike="noStrike">
                          <a:solidFill>
                            <a:srgbClr val="000000"/>
                          </a:solidFill>
                          <a:latin typeface="Arial"/>
                        </a:rPr>
                        <a:t>Emberá</a:t>
                      </a:r>
                      <a:endParaRPr lang="es-PA" sz="1200" b="0" i="0" u="none" strike="noStrike">
                        <a:solidFill>
                          <a:srgbClr val="000000"/>
                        </a:solidFill>
                        <a:latin typeface="Arial"/>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fontAlgn="b"/>
                      <a:r>
                        <a:rPr lang="es-ES" sz="1200" b="0" i="0" u="none" strike="noStrike">
                          <a:solidFill>
                            <a:srgbClr val="000000"/>
                          </a:solidFill>
                          <a:latin typeface="Arial"/>
                        </a:rPr>
                        <a:t>..</a:t>
                      </a:r>
                      <a:endParaRPr lang="es-PA" sz="1200" b="0" i="0" u="none" strike="noStrike">
                        <a:solidFill>
                          <a:srgbClr val="000000"/>
                        </a:solidFill>
                        <a:latin typeface="Arial"/>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fontAlgn="b"/>
                      <a:r>
                        <a:rPr lang="es-ES" sz="1200" b="0" i="0" u="none" strike="noStrike">
                          <a:solidFill>
                            <a:srgbClr val="000000"/>
                          </a:solidFill>
                          <a:latin typeface="Arial"/>
                        </a:rPr>
                        <a:t>..</a:t>
                      </a:r>
                      <a:endParaRPr lang="es-PA" sz="1200" b="0" i="0" u="none" strike="noStrike">
                        <a:solidFill>
                          <a:srgbClr val="000000"/>
                        </a:solidFill>
                        <a:latin typeface="Arial"/>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fontAlgn="b"/>
                      <a:r>
                        <a:rPr lang="es-ES" sz="1200" b="0" i="0" u="none" strike="noStrike">
                          <a:solidFill>
                            <a:srgbClr val="000000"/>
                          </a:solidFill>
                          <a:latin typeface="Arial"/>
                        </a:rPr>
                        <a:t>..</a:t>
                      </a:r>
                      <a:endParaRPr lang="es-PA" sz="1200" b="0" i="0" u="none" strike="noStrike">
                        <a:solidFill>
                          <a:srgbClr val="000000"/>
                        </a:solidFill>
                        <a:latin typeface="Arial"/>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fontAlgn="b"/>
                      <a:r>
                        <a:rPr lang="es-ES" sz="1200" b="0" i="0" u="none" strike="noStrike">
                          <a:solidFill>
                            <a:srgbClr val="000000"/>
                          </a:solidFill>
                          <a:latin typeface="Arial"/>
                        </a:rPr>
                        <a:t>43.1</a:t>
                      </a:r>
                      <a:endParaRPr lang="es-PA" sz="1200" b="0" i="0" u="none" strike="noStrike">
                        <a:solidFill>
                          <a:srgbClr val="000000"/>
                        </a:solidFill>
                        <a:latin typeface="Arial"/>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fontAlgn="b"/>
                      <a:r>
                        <a:rPr lang="es-ES" sz="1200" b="0" i="0" u="none" strike="noStrike">
                          <a:solidFill>
                            <a:srgbClr val="000000"/>
                          </a:solidFill>
                          <a:latin typeface="Arial"/>
                        </a:rPr>
                        <a:t>35</a:t>
                      </a:r>
                      <a:endParaRPr lang="es-PA" sz="1200" b="0" i="0" u="none" strike="noStrike">
                        <a:solidFill>
                          <a:srgbClr val="000000"/>
                        </a:solidFill>
                        <a:latin typeface="Arial"/>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fontAlgn="b"/>
                      <a:r>
                        <a:rPr lang="es-ES" sz="1200" b="0" i="0" u="none" strike="noStrike">
                          <a:solidFill>
                            <a:srgbClr val="000000"/>
                          </a:solidFill>
                          <a:latin typeface="Arial"/>
                        </a:rPr>
                        <a:t>..</a:t>
                      </a:r>
                      <a:endParaRPr lang="es-PA" sz="1200" b="0" i="0" u="none" strike="noStrike">
                        <a:solidFill>
                          <a:srgbClr val="000000"/>
                        </a:solidFill>
                        <a:latin typeface="Arial"/>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fontAlgn="b"/>
                      <a:r>
                        <a:rPr lang="es-ES" sz="1200" b="0" i="0" u="none" strike="noStrike">
                          <a:solidFill>
                            <a:srgbClr val="000000"/>
                          </a:solidFill>
                          <a:latin typeface="Arial"/>
                        </a:rPr>
                        <a:t>..</a:t>
                      </a:r>
                      <a:endParaRPr lang="es-PA" sz="1200" b="0" i="0" u="none" strike="noStrike">
                        <a:solidFill>
                          <a:srgbClr val="000000"/>
                        </a:solidFill>
                        <a:latin typeface="Arial"/>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fontAlgn="b"/>
                      <a:r>
                        <a:rPr lang="es-ES" sz="1200" b="0" i="0" u="none" strike="noStrike">
                          <a:solidFill>
                            <a:srgbClr val="000000"/>
                          </a:solidFill>
                          <a:latin typeface="Arial"/>
                        </a:rPr>
                        <a:t>..</a:t>
                      </a:r>
                      <a:endParaRPr lang="es-PA" sz="1200" b="0" i="0" u="none" strike="noStrike">
                        <a:solidFill>
                          <a:srgbClr val="000000"/>
                        </a:solidFill>
                        <a:latin typeface="Arial"/>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fontAlgn="b"/>
                      <a:r>
                        <a:rPr lang="es-ES" sz="1200" b="0" i="0" u="none" strike="noStrike">
                          <a:solidFill>
                            <a:srgbClr val="000000"/>
                          </a:solidFill>
                          <a:latin typeface="Arial"/>
                        </a:rPr>
                        <a:t>72.4</a:t>
                      </a:r>
                      <a:endParaRPr lang="es-PA" sz="1200" b="0" i="0" u="none" strike="noStrike">
                        <a:solidFill>
                          <a:srgbClr val="000000"/>
                        </a:solidFill>
                        <a:latin typeface="Arial"/>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fontAlgn="b"/>
                      <a:r>
                        <a:rPr lang="es-ES" sz="1200" b="0" i="0" u="none" strike="noStrike" dirty="0">
                          <a:solidFill>
                            <a:srgbClr val="000000"/>
                          </a:solidFill>
                          <a:latin typeface="Arial"/>
                        </a:rPr>
                        <a:t>73.7</a:t>
                      </a:r>
                      <a:endParaRPr lang="es-PA" sz="1200" b="0" i="0" u="none" strike="noStrike" dirty="0">
                        <a:solidFill>
                          <a:srgbClr val="000000"/>
                        </a:solidFill>
                        <a:latin typeface="Arial"/>
                      </a:endParaRP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r>
              <a:tr h="216500">
                <a:tc>
                  <a:txBody>
                    <a:bodyPr/>
                    <a:lstStyle/>
                    <a:p>
                      <a:pPr algn="ctr" fontAlgn="b"/>
                      <a:r>
                        <a:rPr lang="es-ES" sz="1200" b="0" i="0" u="none" strike="noStrike">
                          <a:solidFill>
                            <a:srgbClr val="000000"/>
                          </a:solidFill>
                          <a:latin typeface="Arial"/>
                        </a:rPr>
                        <a:t>Ngöbe Buglé</a:t>
                      </a:r>
                      <a:endParaRPr lang="es-PA" sz="1200" b="0" i="0" u="none" strike="noStrike">
                        <a:solidFill>
                          <a:srgbClr val="000000"/>
                        </a:solidFill>
                        <a:latin typeface="Arial"/>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fontAlgn="b"/>
                      <a:r>
                        <a:rPr lang="es-ES" sz="1200" b="0" i="0" u="none" strike="noStrike">
                          <a:solidFill>
                            <a:srgbClr val="000000"/>
                          </a:solidFill>
                          <a:latin typeface="Arial"/>
                        </a:rPr>
                        <a:t>..</a:t>
                      </a:r>
                      <a:endParaRPr lang="es-PA" sz="1200" b="0" i="0" u="none" strike="noStrike">
                        <a:solidFill>
                          <a:srgbClr val="000000"/>
                        </a:solidFill>
                        <a:latin typeface="Arial"/>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algn="ctr" fontAlgn="b"/>
                      <a:r>
                        <a:rPr lang="es-ES" sz="1200" b="0" i="0" u="none" strike="noStrike">
                          <a:solidFill>
                            <a:srgbClr val="000000"/>
                          </a:solidFill>
                          <a:latin typeface="Arial"/>
                        </a:rPr>
                        <a:t>..</a:t>
                      </a:r>
                      <a:endParaRPr lang="es-PA" sz="1200" b="0" i="0" u="none" strike="noStrike">
                        <a:solidFill>
                          <a:srgbClr val="000000"/>
                        </a:solidFill>
                        <a:latin typeface="Arial"/>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fontAlgn="b"/>
                      <a:r>
                        <a:rPr lang="es-ES" sz="1200" b="0" i="0" u="none" strike="noStrike">
                          <a:solidFill>
                            <a:srgbClr val="000000"/>
                          </a:solidFill>
                          <a:latin typeface="Arial"/>
                        </a:rPr>
                        <a:t>..</a:t>
                      </a:r>
                      <a:endParaRPr lang="es-PA" sz="1200" b="0" i="0" u="none" strike="noStrike">
                        <a:solidFill>
                          <a:srgbClr val="000000"/>
                        </a:solidFill>
                        <a:latin typeface="Arial"/>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algn="ctr" fontAlgn="b"/>
                      <a:r>
                        <a:rPr lang="es-ES" sz="1200" b="0" i="0" u="none" strike="noStrike">
                          <a:solidFill>
                            <a:srgbClr val="000000"/>
                          </a:solidFill>
                          <a:latin typeface="Arial"/>
                        </a:rPr>
                        <a:t>70.5</a:t>
                      </a:r>
                      <a:endParaRPr lang="es-PA" sz="1200" b="0" i="0" u="none" strike="noStrike">
                        <a:solidFill>
                          <a:srgbClr val="000000"/>
                        </a:solidFill>
                        <a:latin typeface="Arial"/>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fontAlgn="b"/>
                      <a:r>
                        <a:rPr lang="es-ES" sz="1200" b="0" i="0" u="none" strike="noStrike">
                          <a:solidFill>
                            <a:srgbClr val="000000"/>
                          </a:solidFill>
                          <a:latin typeface="Arial"/>
                        </a:rPr>
                        <a:t>69.8</a:t>
                      </a:r>
                      <a:endParaRPr lang="es-PA" sz="1200" b="0" i="0" u="none" strike="noStrike">
                        <a:solidFill>
                          <a:srgbClr val="000000"/>
                        </a:solidFill>
                        <a:latin typeface="Arial"/>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algn="ctr" fontAlgn="b"/>
                      <a:r>
                        <a:rPr lang="es-ES" sz="1200" b="0" i="0" u="none" strike="noStrike">
                          <a:solidFill>
                            <a:srgbClr val="000000"/>
                          </a:solidFill>
                          <a:latin typeface="Arial"/>
                        </a:rPr>
                        <a:t>..</a:t>
                      </a:r>
                      <a:endParaRPr lang="es-PA" sz="1200" b="0" i="0" u="none" strike="noStrike">
                        <a:solidFill>
                          <a:srgbClr val="000000"/>
                        </a:solidFill>
                        <a:latin typeface="Arial"/>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fontAlgn="b"/>
                      <a:r>
                        <a:rPr lang="es-ES" sz="1200" b="0" i="0" u="none" strike="noStrike">
                          <a:solidFill>
                            <a:srgbClr val="000000"/>
                          </a:solidFill>
                          <a:latin typeface="Arial"/>
                        </a:rPr>
                        <a:t>..</a:t>
                      </a:r>
                      <a:endParaRPr lang="es-PA" sz="1200" b="0" i="0" u="none" strike="noStrike">
                        <a:solidFill>
                          <a:srgbClr val="000000"/>
                        </a:solidFill>
                        <a:latin typeface="Arial"/>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algn="ctr" fontAlgn="b"/>
                      <a:r>
                        <a:rPr lang="es-ES" sz="1200" b="0" i="0" u="none" strike="noStrike">
                          <a:solidFill>
                            <a:srgbClr val="000000"/>
                          </a:solidFill>
                          <a:latin typeface="Arial"/>
                        </a:rPr>
                        <a:t>..</a:t>
                      </a:r>
                      <a:endParaRPr lang="es-PA" sz="1200" b="0" i="0" u="none" strike="noStrike">
                        <a:solidFill>
                          <a:srgbClr val="000000"/>
                        </a:solidFill>
                        <a:latin typeface="Arial"/>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fontAlgn="b"/>
                      <a:r>
                        <a:rPr lang="es-ES" sz="1200" b="0" i="0" u="none" strike="noStrike">
                          <a:solidFill>
                            <a:srgbClr val="000000"/>
                          </a:solidFill>
                          <a:latin typeface="Arial"/>
                        </a:rPr>
                        <a:t>91.4</a:t>
                      </a:r>
                      <a:endParaRPr lang="es-PA" sz="1200" b="0" i="0" u="none" strike="noStrike">
                        <a:solidFill>
                          <a:srgbClr val="000000"/>
                        </a:solidFill>
                        <a:latin typeface="Arial"/>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algn="ctr" fontAlgn="b"/>
                      <a:r>
                        <a:rPr lang="es-ES" sz="1200" b="0" i="0" u="none" strike="noStrike" dirty="0">
                          <a:solidFill>
                            <a:srgbClr val="000000"/>
                          </a:solidFill>
                          <a:latin typeface="Arial"/>
                        </a:rPr>
                        <a:t>92.2</a:t>
                      </a:r>
                      <a:endParaRPr lang="es-PA" sz="1200" b="0" i="0" u="none" strike="noStrike" dirty="0">
                        <a:solidFill>
                          <a:srgbClr val="000000"/>
                        </a:solidFill>
                        <a:latin typeface="Arial"/>
                      </a:endParaRP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r>
            </a:tbl>
          </a:graphicData>
        </a:graphic>
      </p:graphicFrame>
      <p:sp>
        <p:nvSpPr>
          <p:cNvPr id="8" name="7 Rectángulo"/>
          <p:cNvSpPr/>
          <p:nvPr/>
        </p:nvSpPr>
        <p:spPr>
          <a:xfrm>
            <a:off x="713982" y="6302978"/>
            <a:ext cx="3292953" cy="307777"/>
          </a:xfrm>
          <a:prstGeom prst="rect">
            <a:avLst/>
          </a:prstGeom>
        </p:spPr>
        <p:txBody>
          <a:bodyPr wrap="none">
            <a:spAutoFit/>
          </a:bodyPr>
          <a:lstStyle/>
          <a:p>
            <a:r>
              <a:rPr lang="es-ES" sz="1400" dirty="0" smtClean="0"/>
              <a:t>Fuente: Ministerio de Economía y Finanzas</a:t>
            </a:r>
            <a:endParaRPr lang="es-PA" sz="1400" dirty="0"/>
          </a:p>
        </p:txBody>
      </p:sp>
    </p:spTree>
    <p:extLst>
      <p:ext uri="{BB962C8B-B14F-4D97-AF65-F5344CB8AC3E}">
        <p14:creationId xmlns="" xmlns:p14="http://schemas.microsoft.com/office/powerpoint/2010/main" val="317485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76200" y="1443542"/>
            <a:ext cx="430887" cy="3612654"/>
          </a:xfrm>
          <a:prstGeom prst="rect">
            <a:avLst/>
          </a:prstGeom>
          <a:noFill/>
        </p:spPr>
        <p:txBody>
          <a:bodyPr vert="vert270" wrap="square">
            <a:spAutoFit/>
          </a:bodyPr>
          <a:lstStyle/>
          <a:p>
            <a:pPr fontAlgn="auto">
              <a:spcBef>
                <a:spcPts val="0"/>
              </a:spcBef>
              <a:spcAft>
                <a:spcPts val="0"/>
              </a:spcAft>
              <a:defRPr/>
            </a:pPr>
            <a:r>
              <a:rPr lang="es-PA" sz="1400" b="1" dirty="0" smtClean="0">
                <a:latin typeface="+mj-lt"/>
                <a:ea typeface="+mn-ea"/>
              </a:rPr>
              <a:t>        TASA  POR </a:t>
            </a:r>
            <a:r>
              <a:rPr lang="es-PA" sz="1600" b="1" dirty="0" smtClean="0">
                <a:latin typeface="+mj-lt"/>
                <a:ea typeface="+mn-ea"/>
              </a:rPr>
              <a:t>100</a:t>
            </a:r>
            <a:r>
              <a:rPr lang="es-PA" sz="1400" b="1" dirty="0" smtClean="0">
                <a:latin typeface="+mj-lt"/>
                <a:ea typeface="+mn-ea"/>
              </a:rPr>
              <a:t> MIL NACIDOS VIVOS</a:t>
            </a:r>
            <a:endParaRPr lang="es-PA" sz="1400" b="1" dirty="0">
              <a:latin typeface="+mj-lt"/>
              <a:ea typeface="+mn-ea"/>
            </a:endParaRPr>
          </a:p>
        </p:txBody>
      </p:sp>
      <p:sp>
        <p:nvSpPr>
          <p:cNvPr id="165892" name="Text Box 54"/>
          <p:cNvSpPr txBox="1">
            <a:spLocks noChangeArrowheads="1"/>
          </p:cNvSpPr>
          <p:nvPr/>
        </p:nvSpPr>
        <p:spPr bwMode="auto">
          <a:xfrm>
            <a:off x="507087" y="6077765"/>
            <a:ext cx="57150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s-ES" sz="1400" b="1" dirty="0"/>
              <a:t>Fuente: </a:t>
            </a:r>
            <a:r>
              <a:rPr lang="es-ES" sz="1400" dirty="0"/>
              <a:t>Contraloría General de la República</a:t>
            </a:r>
            <a:r>
              <a:rPr lang="es-ES" dirty="0"/>
              <a:t>. </a:t>
            </a:r>
            <a:r>
              <a:rPr lang="es-ES" sz="1400" dirty="0"/>
              <a:t>Tasa por </a:t>
            </a:r>
            <a:r>
              <a:rPr lang="es-ES" sz="1400" dirty="0" smtClean="0"/>
              <a:t>100,000 </a:t>
            </a:r>
            <a:r>
              <a:rPr lang="es-ES" sz="1400" dirty="0"/>
              <a:t>nacidos vivos</a:t>
            </a:r>
          </a:p>
        </p:txBody>
      </p:sp>
      <p:graphicFrame>
        <p:nvGraphicFramePr>
          <p:cNvPr id="5" name="Chart 4"/>
          <p:cNvGraphicFramePr>
            <a:graphicFrameLocks/>
          </p:cNvGraphicFramePr>
          <p:nvPr>
            <p:extLst>
              <p:ext uri="{D42A27DB-BD31-4B8C-83A1-F6EECF244321}">
                <p14:modId xmlns="" xmlns:p14="http://schemas.microsoft.com/office/powerpoint/2010/main" val="596470982"/>
              </p:ext>
            </p:extLst>
          </p:nvPr>
        </p:nvGraphicFramePr>
        <p:xfrm>
          <a:off x="507087" y="765632"/>
          <a:ext cx="8289081" cy="462633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3263382329"/>
      </p:ext>
    </p:extLst>
  </p:cSld>
  <p:clrMapOvr>
    <a:masterClrMapping/>
  </p:clrMapOvr>
  <p:transition>
    <p:dissolve/>
  </p:transition>
  <p:timing>
    <p:tnLst>
      <p:par>
        <p:cTn id="1" dur="indefinite" restart="never" nodeType="tmRoot"/>
      </p:par>
    </p:tnLst>
  </p:timing>
</p:sld>
</file>

<file path=ppt/theme/_rels/themeOverride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image" Target="../media/image1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undición">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Intermedio">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Intermedio">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Override>
</file>

<file path=docProps/app.xml><?xml version="1.0" encoding="utf-8"?>
<Properties xmlns="http://schemas.openxmlformats.org/officeDocument/2006/extended-properties" xmlns:vt="http://schemas.openxmlformats.org/officeDocument/2006/docPropsVTypes">
  <TotalTime>987</TotalTime>
  <Words>2867</Words>
  <Application>Microsoft Office PowerPoint</Application>
  <PresentationFormat>Presentación en pantalla (4:3)</PresentationFormat>
  <Paragraphs>779</Paragraphs>
  <Slides>36</Slides>
  <Notes>6</Notes>
  <HiddenSlides>0</HiddenSlides>
  <MMClips>0</MMClips>
  <ScaleCrop>false</ScaleCrop>
  <HeadingPairs>
    <vt:vector size="4" baseType="variant">
      <vt:variant>
        <vt:lpstr>Tema</vt:lpstr>
      </vt:variant>
      <vt:variant>
        <vt:i4>1</vt:i4>
      </vt:variant>
      <vt:variant>
        <vt:lpstr>Títulos de diapositiva</vt:lpstr>
      </vt:variant>
      <vt:variant>
        <vt:i4>36</vt:i4>
      </vt:variant>
    </vt:vector>
  </HeadingPairs>
  <TitlesOfParts>
    <vt:vector size="37" baseType="lpstr">
      <vt:lpstr>Office Theme</vt:lpstr>
      <vt:lpstr>  “Desafíos y Oportunidades para la Equidad en el Acceso a Servicios de Salud: equidad en la disponibilidad y el uso racional de medicamentos y equidad en la disponibilidad de recursos humanos” </vt:lpstr>
      <vt:lpstr>REPÚBLICA DE PANAMÁ</vt:lpstr>
      <vt:lpstr>SITUACIÓN DEMOGRÁFICA </vt:lpstr>
      <vt:lpstr>Diapositiva 4</vt:lpstr>
      <vt:lpstr>Determinantes sociales de la de Salud</vt:lpstr>
      <vt:lpstr>  PROPORCIÓN DE PERSONAS EN CONDICIONES DE POBREZA AGOSTO  2006 – 2012 </vt:lpstr>
      <vt:lpstr>Diapositiva 7</vt:lpstr>
      <vt:lpstr>Diapositiva 8</vt:lpstr>
      <vt:lpstr>Diapositiva 9</vt:lpstr>
      <vt:lpstr>Diapositiva 10</vt:lpstr>
      <vt:lpstr>TASA DE MORTALIDAD MATERNA POR PROVINCIAS Y REGIONES DE SALUD.  REPÚBLICA DE PANAMÁ.  AÑO 2011</vt:lpstr>
      <vt:lpstr>Diapositiva 12</vt:lpstr>
      <vt:lpstr>Diapositiva 13</vt:lpstr>
      <vt:lpstr>Diapositiva 14</vt:lpstr>
      <vt:lpstr>Diapositiva 15</vt:lpstr>
      <vt:lpstr>Diapositiva 16</vt:lpstr>
      <vt:lpstr>Diapositiva 17</vt:lpstr>
      <vt:lpstr>POLÍTICAS SOCIALES</vt:lpstr>
      <vt:lpstr>POLÍTICA NACIONAL DE SALUD (2010 – 2015)</vt:lpstr>
      <vt:lpstr>EJES DE LAS POLÍTICAS DE SALUD 2010 - 2015 </vt:lpstr>
      <vt:lpstr>SISTEMA DE SALUD</vt:lpstr>
      <vt:lpstr>SISTEMA DE SALUD</vt:lpstr>
      <vt:lpstr>POLÍTICA NACIONAL DE MEDICAMENTOS</vt:lpstr>
      <vt:lpstr>POLÍTICA NACIONAL DE MEDICAMENTOS</vt:lpstr>
      <vt:lpstr> COMPONENTE: ACCESO A MEDICAMENTOS  </vt:lpstr>
      <vt:lpstr> RECURSOS HUMANOS</vt:lpstr>
      <vt:lpstr>Diapositiva 27</vt:lpstr>
      <vt:lpstr>Diapositiva 28</vt:lpstr>
      <vt:lpstr>Diapositiva 29</vt:lpstr>
      <vt:lpstr>Diapositiva 30</vt:lpstr>
      <vt:lpstr>Diapositiva 31</vt:lpstr>
      <vt:lpstr> POLÍTICA 6 Fortalecer el desarrollo de capacidades de los recursos humanos sectoriales en salud  </vt:lpstr>
      <vt:lpstr>   POLÍTICA 6 Fortalecer el desarrollo de capacidades de los recursos humanos sectoriales en salud    </vt:lpstr>
      <vt:lpstr>Programas de protección social dirigidos a grupos vulnerables  de pobreza y pobreza extrema.</vt:lpstr>
      <vt:lpstr>RETOS Y DESAFÍOS</vt:lpstr>
      <vt:lpstr>Diapositiva 36</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Encuentro     “Desafíos y Oportunidades para la Equidad en el Acceso a Servicios de Salud: equidad en la disponibilidad y el uso racional de medicamentos y equidad en la disponibilidad de recursos humanos”</dc:title>
  <dc:creator>Pablo</dc:creator>
  <cp:lastModifiedBy>PLATAFORMA</cp:lastModifiedBy>
  <cp:revision>64</cp:revision>
  <dcterms:created xsi:type="dcterms:W3CDTF">2013-05-06T10:55:58Z</dcterms:created>
  <dcterms:modified xsi:type="dcterms:W3CDTF">2013-05-10T00:31:53Z</dcterms:modified>
</cp:coreProperties>
</file>